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4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5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6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notesSlides/notesSlide7.xml" ContentType="application/vnd.openxmlformats-officedocument.presentationml.notesSlid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0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notesSlides/notesSlide8.xml" ContentType="application/vnd.openxmlformats-officedocument.presentationml.notesSlide+xml"/>
  <Override PartName="/ppt/charts/chart21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charts/chart22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charts/chart23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charts/chart24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charts/chart25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notesSlides/notesSlide9.xml" ContentType="application/vnd.openxmlformats-officedocument.presentationml.notesSlide+xml"/>
  <Override PartName="/ppt/charts/chart26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ppt/charts/chart27.xml" ContentType="application/vnd.openxmlformats-officedocument.drawingml.chart+xml"/>
  <Override PartName="/ppt/charts/style27.xml" ContentType="application/vnd.ms-office.chartstyle+xml"/>
  <Override PartName="/ppt/charts/colors27.xml" ContentType="application/vnd.ms-office.chartcolorstyle+xml"/>
  <Override PartName="/ppt/charts/chart28.xml" ContentType="application/vnd.openxmlformats-officedocument.drawingml.chart+xml"/>
  <Override PartName="/ppt/charts/style28.xml" ContentType="application/vnd.ms-office.chartstyle+xml"/>
  <Override PartName="/ppt/charts/colors28.xml" ContentType="application/vnd.ms-office.chartcolorstyle+xml"/>
  <Override PartName="/ppt/charts/chart29.xml" ContentType="application/vnd.openxmlformats-officedocument.drawingml.chart+xml"/>
  <Override PartName="/ppt/charts/style29.xml" ContentType="application/vnd.ms-office.chartstyle+xml"/>
  <Override PartName="/ppt/charts/colors29.xml" ContentType="application/vnd.ms-office.chartcolorstyl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4689" r:id="rId1"/>
  </p:sldMasterIdLst>
  <p:notesMasterIdLst>
    <p:notesMasterId r:id="rId12"/>
  </p:notesMasterIdLst>
  <p:handoutMasterIdLst>
    <p:handoutMasterId r:id="rId13"/>
  </p:handoutMasterIdLst>
  <p:sldIdLst>
    <p:sldId id="268" r:id="rId2"/>
    <p:sldId id="262" r:id="rId3"/>
    <p:sldId id="263" r:id="rId4"/>
    <p:sldId id="261" r:id="rId5"/>
    <p:sldId id="265" r:id="rId6"/>
    <p:sldId id="272" r:id="rId7"/>
    <p:sldId id="269" r:id="rId8"/>
    <p:sldId id="271" r:id="rId9"/>
    <p:sldId id="270" r:id="rId10"/>
    <p:sldId id="264" r:id="rId11"/>
  </p:sldIdLst>
  <p:sldSz cx="9144000" cy="6858000" type="screen4x3"/>
  <p:notesSz cx="6858000" cy="9144000"/>
  <p:custDataLst>
    <p:tags r:id="rId14"/>
  </p:custDataLst>
  <p:defaultTextStyle>
    <a:defPPr>
      <a:defRPr lang="en-US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ＭＳ Ｐゴシック" pitchFamily="34" charset="-128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ＭＳ Ｐゴシック" pitchFamily="34" charset="-128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ＭＳ Ｐゴシック" pitchFamily="34" charset="-128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ＭＳ Ｐゴシック" pitchFamily="34" charset="-128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Arial" pitchFamily="34" charset="0"/>
        <a:ea typeface="ＭＳ Ｐゴシック" pitchFamily="34" charset="-128"/>
      </a:defRPr>
    </a:lvl5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FF6600"/>
    <a:srgbClr val="203856"/>
    <a:srgbClr val="2F1413"/>
    <a:srgbClr val="451C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08" autoAdjust="0"/>
    <p:restoredTop sz="70377" autoAdjust="0"/>
  </p:normalViewPr>
  <p:slideViewPr>
    <p:cSldViewPr>
      <p:cViewPr>
        <p:scale>
          <a:sx n="75" d="100"/>
          <a:sy n="75" d="100"/>
        </p:scale>
        <p:origin x="1122" y="-90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G:\ICB\Cellobiose\&#1050;&#1085;&#1080;&#1075;&#1072;1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G:\ICB\Cellobiose\&#1050;&#1085;&#1080;&#1075;&#1072;1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G:\ICB\Cellobiose\&#1050;&#1085;&#1080;&#1075;&#1072;1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G:\ICB\Cellobiose\&#1050;&#1085;&#1080;&#1075;&#1072;1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G:\ICB\Cellobiose\&#1050;&#1085;&#1080;&#1075;&#1072;1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G:\ICB\Cellobiose\&#1050;&#1085;&#1080;&#1075;&#1072;1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G:\ICB\Cellobiose\&#1050;&#1085;&#1080;&#1075;&#1072;1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H:\Roksa\&#1062;&#1077;&#1083;&#1086;&#1073;&#1110;&#1086;&#1079;&#1072;\ALL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file:///H:\Roksa\&#1062;&#1077;&#1083;&#1086;&#1073;&#1110;&#1086;&#1079;&#1072;\ALL.xlsx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oleObject" Target="file:///H:\Roksa\&#1062;&#1077;&#1083;&#1086;&#1073;&#1110;&#1086;&#1079;&#1072;\ALL.xlsx" TargetMode="External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oleObject" Target="file:///H:\Roksa\&#1062;&#1077;&#1083;&#1086;&#1073;&#1110;&#1086;&#1079;&#1072;\ALL.xlsx" TargetMode="External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G:\ICB\Cellobiose\&#1050;&#1085;&#1080;&#1075;&#1072;1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oleObject" Target="file:///H:\Roksa\&#1062;&#1077;&#1083;&#1086;&#1073;&#1110;&#1086;&#1079;&#1072;\ALL.xlsx" TargetMode="External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oleObject" Target="file:///H:\Roksa\&#1062;&#1077;&#1083;&#1086;&#1073;&#1110;&#1086;&#1079;&#1072;\ALL.xlsx" TargetMode="External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oleObject" Target="file:///H:\Roksa\&#1062;&#1077;&#1083;&#1086;&#1073;&#1110;&#1086;&#1079;&#1072;\ALL.xlsx" TargetMode="External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oleObject" Target="file:///H:\Roksa\&#1062;&#1077;&#1083;&#1086;&#1073;&#1110;&#1086;&#1079;&#1072;\ALL.xlsx" TargetMode="External"/><Relationship Id="rId2" Type="http://schemas.microsoft.com/office/2011/relationships/chartColorStyle" Target="colors23.xml"/><Relationship Id="rId1" Type="http://schemas.microsoft.com/office/2011/relationships/chartStyle" Target="style23.xm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oleObject" Target="file:///H:\Roksa\&#1062;&#1077;&#1083;&#1086;&#1073;&#1110;&#1086;&#1079;&#1072;\ALL.xlsx" TargetMode="External"/><Relationship Id="rId2" Type="http://schemas.microsoft.com/office/2011/relationships/chartColorStyle" Target="colors24.xml"/><Relationship Id="rId1" Type="http://schemas.microsoft.com/office/2011/relationships/chartStyle" Target="style24.xm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oleObject" Target="file:///H:\Roksa\&#1062;&#1077;&#1083;&#1086;&#1073;&#1110;&#1086;&#1079;&#1072;\ALL.xlsx" TargetMode="External"/><Relationship Id="rId2" Type="http://schemas.microsoft.com/office/2011/relationships/chartColorStyle" Target="colors25.xml"/><Relationship Id="rId1" Type="http://schemas.microsoft.com/office/2011/relationships/chartStyle" Target="style25.xml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oleObject" Target="file:///G:\ICB\Cellobiose\&#1050;&#1085;&#1080;&#1075;&#1072;1.xlsx" TargetMode="External"/><Relationship Id="rId2" Type="http://schemas.microsoft.com/office/2011/relationships/chartColorStyle" Target="colors26.xml"/><Relationship Id="rId1" Type="http://schemas.microsoft.com/office/2011/relationships/chartStyle" Target="style26.xm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oleObject" Target="file:///G:\ICB\Cellobiose\&#1050;&#1085;&#1080;&#1075;&#1072;1.xlsx" TargetMode="External"/><Relationship Id="rId2" Type="http://schemas.microsoft.com/office/2011/relationships/chartColorStyle" Target="colors27.xml"/><Relationship Id="rId1" Type="http://schemas.microsoft.com/office/2011/relationships/chartStyle" Target="style27.xml"/></Relationships>
</file>

<file path=ppt/charts/_rels/chart28.xml.rels><?xml version="1.0" encoding="UTF-8" standalone="yes"?>
<Relationships xmlns="http://schemas.openxmlformats.org/package/2006/relationships"><Relationship Id="rId3" Type="http://schemas.openxmlformats.org/officeDocument/2006/relationships/oleObject" Target="file:///G:\ICB\Cellobiose\&#1050;&#1085;&#1080;&#1075;&#1072;1.xlsx" TargetMode="External"/><Relationship Id="rId2" Type="http://schemas.microsoft.com/office/2011/relationships/chartColorStyle" Target="colors28.xml"/><Relationship Id="rId1" Type="http://schemas.microsoft.com/office/2011/relationships/chartStyle" Target="style28.xml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oleObject" Target="file:///G:\ICB\Cellobiose\&#1050;&#1085;&#1080;&#1075;&#1072;1.xlsx" TargetMode="External"/><Relationship Id="rId2" Type="http://schemas.microsoft.com/office/2011/relationships/chartColorStyle" Target="colors29.xml"/><Relationship Id="rId1" Type="http://schemas.microsoft.com/office/2011/relationships/chartStyle" Target="style29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G:\ICB\Cellobiose\&#1050;&#1085;&#1080;&#1075;&#1072;1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G:\ICB\Cellobiose\&#1050;&#1085;&#1080;&#1075;&#1072;1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G:\ICB\Cellobiose\&#1050;&#1085;&#1080;&#1075;&#1072;1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G:\ICB\Cellobiose\&#1050;&#1085;&#1080;&#1075;&#1072;1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G:\ICB\Cellobiose\&#1050;&#1085;&#1080;&#1075;&#1072;1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G:\ICB\Cellobiose\&#1050;&#1085;&#1080;&#1075;&#1072;1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G:\ICB\Cellobiose\&#1050;&#1085;&#1080;&#1075;&#1072;1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939034551716476E-2"/>
          <c:y val="2.2961632539414023E-2"/>
          <c:w val="0.58668666444469131"/>
          <c:h val="0.78499919762001757"/>
        </c:manualLayout>
      </c:layout>
      <c:lineChart>
        <c:grouping val="standard"/>
        <c:varyColors val="0"/>
        <c:ser>
          <c:idx val="0"/>
          <c:order val="0"/>
          <c:tx>
            <c:strRef>
              <c:f>ART!$A$2</c:f>
              <c:strCache>
                <c:ptCount val="1"/>
                <c:pt idx="0">
                  <c:v>BEP/cat8Δ</c:v>
                </c:pt>
              </c:strCache>
            </c:strRef>
          </c:tx>
          <c:spPr>
            <a:ln w="22225" cap="rnd">
              <a:solidFill>
                <a:srgbClr val="C00000"/>
              </a:solidFill>
              <a:prstDash val="solid"/>
              <a:round/>
            </a:ln>
            <a:effectLst/>
          </c:spPr>
          <c:marker>
            <c:symbol val="circle"/>
            <c:size val="4"/>
            <c:spPr>
              <a:solidFill>
                <a:srgbClr val="C00000"/>
              </a:solidFill>
              <a:ln w="9525">
                <a:solidFill>
                  <a:srgbClr val="C00000"/>
                </a:solidFill>
                <a:prstDash val="solid"/>
              </a:ln>
              <a:effectLst/>
            </c:spPr>
          </c:marker>
          <c:errBars>
            <c:errDir val="y"/>
            <c:errBarType val="both"/>
            <c:errValType val="percentage"/>
            <c:noEndCap val="0"/>
            <c:val val="1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numRef>
              <c:f>ART!$B$1:$G$1</c:f>
              <c:numCache>
                <c:formatCode>General</c:formatCode>
                <c:ptCount val="6"/>
                <c:pt idx="0">
                  <c:v>0</c:v>
                </c:pt>
                <c:pt idx="1">
                  <c:v>23</c:v>
                </c:pt>
                <c:pt idx="2">
                  <c:v>48</c:v>
                </c:pt>
                <c:pt idx="3">
                  <c:v>71</c:v>
                </c:pt>
                <c:pt idx="4">
                  <c:v>96</c:v>
                </c:pt>
                <c:pt idx="5">
                  <c:v>120</c:v>
                </c:pt>
              </c:numCache>
            </c:numRef>
          </c:cat>
          <c:val>
            <c:numRef>
              <c:f>ART!$B$2:$G$2</c:f>
              <c:numCache>
                <c:formatCode>General</c:formatCode>
                <c:ptCount val="6"/>
                <c:pt idx="0">
                  <c:v>0.1</c:v>
                </c:pt>
                <c:pt idx="1">
                  <c:v>0.3</c:v>
                </c:pt>
                <c:pt idx="2">
                  <c:v>0.37</c:v>
                </c:pt>
                <c:pt idx="3">
                  <c:v>0.71</c:v>
                </c:pt>
                <c:pt idx="4">
                  <c:v>1.47</c:v>
                </c:pt>
                <c:pt idx="5">
                  <c:v>1.63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ART!$A$5</c:f>
              <c:strCache>
                <c:ptCount val="1"/>
                <c:pt idx="0">
                  <c:v>BEP/cat8∆/gh1-1/CDT-2m</c:v>
                </c:pt>
              </c:strCache>
            </c:strRef>
          </c:tx>
          <c:spPr>
            <a:ln w="22225" cap="rnd">
              <a:solidFill>
                <a:srgbClr val="008000"/>
              </a:solidFill>
              <a:round/>
            </a:ln>
            <a:effectLst/>
          </c:spPr>
          <c:marker>
            <c:symbol val="diamond"/>
            <c:size val="4"/>
            <c:spPr>
              <a:solidFill>
                <a:srgbClr val="008000"/>
              </a:solidFill>
              <a:ln w="9525">
                <a:solidFill>
                  <a:srgbClr val="008000"/>
                </a:solidFill>
              </a:ln>
              <a:effectLst/>
            </c:spPr>
          </c:marker>
          <c:cat>
            <c:numRef>
              <c:f>ART!$B$1:$G$1</c:f>
              <c:numCache>
                <c:formatCode>General</c:formatCode>
                <c:ptCount val="6"/>
                <c:pt idx="0">
                  <c:v>0</c:v>
                </c:pt>
                <c:pt idx="1">
                  <c:v>23</c:v>
                </c:pt>
                <c:pt idx="2">
                  <c:v>48</c:v>
                </c:pt>
                <c:pt idx="3">
                  <c:v>71</c:v>
                </c:pt>
                <c:pt idx="4">
                  <c:v>96</c:v>
                </c:pt>
                <c:pt idx="5">
                  <c:v>120</c:v>
                </c:pt>
              </c:numCache>
            </c:numRef>
          </c:cat>
          <c:val>
            <c:numRef>
              <c:f>ART!$B$5:$G$5</c:f>
              <c:numCache>
                <c:formatCode>General</c:formatCode>
                <c:ptCount val="6"/>
                <c:pt idx="0">
                  <c:v>0.1</c:v>
                </c:pt>
                <c:pt idx="1">
                  <c:v>3.38</c:v>
                </c:pt>
                <c:pt idx="2">
                  <c:v>3.661</c:v>
                </c:pt>
                <c:pt idx="3">
                  <c:v>3.82</c:v>
                </c:pt>
                <c:pt idx="4">
                  <c:v>3.7</c:v>
                </c:pt>
                <c:pt idx="5">
                  <c:v>3.72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ART!$A$6</c:f>
              <c:strCache>
                <c:ptCount val="1"/>
                <c:pt idx="0">
                  <c:v>BEP/cat8∆/CBP-1/CDT-2m</c:v>
                </c:pt>
              </c:strCache>
            </c:strRef>
          </c:tx>
          <c:spPr>
            <a:ln w="22225" cap="rnd">
              <a:solidFill>
                <a:schemeClr val="accent1">
                  <a:lumMod val="75000"/>
                </a:schemeClr>
              </a:solidFill>
              <a:prstDash val="solid"/>
              <a:round/>
            </a:ln>
            <a:effectLst/>
          </c:spPr>
          <c:marker>
            <c:symbol val="triangle"/>
            <c:size val="4"/>
            <c:spPr>
              <a:solidFill>
                <a:schemeClr val="accent1">
                  <a:lumMod val="75000"/>
                </a:schemeClr>
              </a:solidFill>
              <a:ln w="9525">
                <a:solidFill>
                  <a:schemeClr val="accent1">
                    <a:lumMod val="75000"/>
                  </a:schemeClr>
                </a:solidFill>
              </a:ln>
              <a:effectLst/>
            </c:spPr>
          </c:marker>
          <c:cat>
            <c:numRef>
              <c:f>ART!$B$1:$G$1</c:f>
              <c:numCache>
                <c:formatCode>General</c:formatCode>
                <c:ptCount val="6"/>
                <c:pt idx="0">
                  <c:v>0</c:v>
                </c:pt>
                <c:pt idx="1">
                  <c:v>23</c:v>
                </c:pt>
                <c:pt idx="2">
                  <c:v>48</c:v>
                </c:pt>
                <c:pt idx="3">
                  <c:v>71</c:v>
                </c:pt>
                <c:pt idx="4">
                  <c:v>96</c:v>
                </c:pt>
                <c:pt idx="5">
                  <c:v>120</c:v>
                </c:pt>
              </c:numCache>
            </c:numRef>
          </c:cat>
          <c:val>
            <c:numRef>
              <c:f>ART!$B$6:$G$6</c:f>
              <c:numCache>
                <c:formatCode>General</c:formatCode>
                <c:ptCount val="6"/>
                <c:pt idx="0">
                  <c:v>9.8000000000000004E-2</c:v>
                </c:pt>
                <c:pt idx="1">
                  <c:v>3.4510000000000001</c:v>
                </c:pt>
                <c:pt idx="2">
                  <c:v>6.1559999999999997</c:v>
                </c:pt>
                <c:pt idx="3">
                  <c:v>6.6589999999999998</c:v>
                </c:pt>
                <c:pt idx="4">
                  <c:v>6.1879999999999997</c:v>
                </c:pt>
                <c:pt idx="5">
                  <c:v>6.21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54506416"/>
        <c:axId val="254504176"/>
      </c:lineChart>
      <c:catAx>
        <c:axId val="25450641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800" b="1" dirty="0">
                    <a:solidFill>
                      <a:sysClr val="windowText" lastClr="000000"/>
                    </a:solidFill>
                  </a:rPr>
                  <a:t>Time,</a:t>
                </a:r>
                <a:r>
                  <a:rPr lang="en-US" sz="800" b="1" baseline="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800" b="1" baseline="0" dirty="0" smtClean="0">
                    <a:solidFill>
                      <a:sysClr val="windowText" lastClr="000000"/>
                    </a:solidFill>
                  </a:rPr>
                  <a:t>h</a:t>
                </a:r>
                <a:endParaRPr lang="ru-RU" sz="800" b="1" dirty="0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36376328556086363"/>
              <c:y val="0.915122868166074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54504176"/>
        <c:crosses val="autoZero"/>
        <c:auto val="1"/>
        <c:lblAlgn val="ctr"/>
        <c:lblOffset val="100"/>
        <c:tickMarkSkip val="1"/>
        <c:noMultiLvlLbl val="0"/>
      </c:catAx>
      <c:valAx>
        <c:axId val="2545041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800" dirty="0">
                    <a:solidFill>
                      <a:sysClr val="windowText" lastClr="000000"/>
                    </a:solidFill>
                  </a:rPr>
                  <a:t>Biomass, OD590 nm</a:t>
                </a:r>
                <a:endParaRPr lang="ru-RU" sz="800" dirty="0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7.9480469580593043E-4"/>
              <c:y val="0.1544061554649480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270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54506416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827792282338998"/>
          <c:y val="1.7786089611442324E-3"/>
          <c:w val="0.31722079949565224"/>
          <c:h val="0.8282640624314963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939034551716476E-2"/>
          <c:y val="2.2961632539414023E-2"/>
          <c:w val="0.56098986313348698"/>
          <c:h val="0.78499919762001757"/>
        </c:manualLayout>
      </c:layout>
      <c:lineChart>
        <c:grouping val="standard"/>
        <c:varyColors val="0"/>
        <c:ser>
          <c:idx val="0"/>
          <c:order val="0"/>
          <c:tx>
            <c:strRef>
              <c:f>ART!$A$83</c:f>
              <c:strCache>
                <c:ptCount val="1"/>
                <c:pt idx="0">
                  <c:v>BEP/cat8Δ/CBP-1/CDT-2A</c:v>
                </c:pt>
              </c:strCache>
            </c:strRef>
          </c:tx>
          <c:spPr>
            <a:ln w="22225" cap="rnd">
              <a:solidFill>
                <a:srgbClr val="C00000"/>
              </a:solidFill>
              <a:prstDash val="solid"/>
              <a:round/>
            </a:ln>
            <a:effectLst/>
          </c:spPr>
          <c:marker>
            <c:symbol val="circle"/>
            <c:size val="3"/>
            <c:spPr>
              <a:solidFill>
                <a:srgbClr val="C00000"/>
              </a:solidFill>
              <a:ln w="9525">
                <a:solidFill>
                  <a:srgbClr val="C00000"/>
                </a:solidFill>
                <a:prstDash val="solid"/>
              </a:ln>
              <a:effectLst/>
            </c:spPr>
          </c:marker>
          <c:errBars>
            <c:errDir val="y"/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numRef>
              <c:f>ART!$B$82:$G$82</c:f>
              <c:numCache>
                <c:formatCode>General</c:formatCode>
                <c:ptCount val="6"/>
                <c:pt idx="0">
                  <c:v>0</c:v>
                </c:pt>
                <c:pt idx="1">
                  <c:v>24</c:v>
                </c:pt>
                <c:pt idx="2">
                  <c:v>48</c:v>
                </c:pt>
                <c:pt idx="3">
                  <c:v>72</c:v>
                </c:pt>
                <c:pt idx="4">
                  <c:v>98</c:v>
                </c:pt>
                <c:pt idx="5">
                  <c:v>120</c:v>
                </c:pt>
              </c:numCache>
            </c:numRef>
          </c:cat>
          <c:val>
            <c:numRef>
              <c:f>ART!$B$83:$G$83</c:f>
              <c:numCache>
                <c:formatCode>General</c:formatCode>
                <c:ptCount val="6"/>
                <c:pt idx="0">
                  <c:v>0</c:v>
                </c:pt>
                <c:pt idx="1">
                  <c:v>1.69313</c:v>
                </c:pt>
                <c:pt idx="2">
                  <c:v>1.237325</c:v>
                </c:pt>
                <c:pt idx="3">
                  <c:v>0.9355</c:v>
                </c:pt>
                <c:pt idx="4">
                  <c:v>0.27580000000000005</c:v>
                </c:pt>
                <c:pt idx="5">
                  <c:v>6.5074999999999994E-2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ART!$A$84</c:f>
              <c:strCache>
                <c:ptCount val="1"/>
                <c:pt idx="0">
                  <c:v>BEP/cat8Δ/CBP-1/CDT-2mAM</c:v>
                </c:pt>
              </c:strCache>
            </c:strRef>
          </c:tx>
          <c:spPr>
            <a:ln w="22225" cap="rnd">
              <a:solidFill>
                <a:schemeClr val="accent1">
                  <a:lumMod val="75000"/>
                </a:schemeClr>
              </a:solidFill>
              <a:round/>
            </a:ln>
            <a:effectLst/>
          </c:spPr>
          <c:marker>
            <c:symbol val="triangle"/>
            <c:size val="4"/>
            <c:spPr>
              <a:solidFill>
                <a:schemeClr val="accent1">
                  <a:lumMod val="75000"/>
                </a:schemeClr>
              </a:solidFill>
              <a:ln w="9525">
                <a:solidFill>
                  <a:schemeClr val="accent1">
                    <a:lumMod val="75000"/>
                  </a:schemeClr>
                </a:solidFill>
              </a:ln>
              <a:effectLst/>
            </c:spPr>
          </c:marker>
          <c:errBars>
            <c:errDir val="y"/>
            <c:errBarType val="both"/>
            <c:errValType val="percentage"/>
            <c:noEndCap val="0"/>
            <c:val val="10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numRef>
              <c:f>ART!$B$82:$G$82</c:f>
              <c:numCache>
                <c:formatCode>General</c:formatCode>
                <c:ptCount val="6"/>
                <c:pt idx="0">
                  <c:v>0</c:v>
                </c:pt>
                <c:pt idx="1">
                  <c:v>24</c:v>
                </c:pt>
                <c:pt idx="2">
                  <c:v>48</c:v>
                </c:pt>
                <c:pt idx="3">
                  <c:v>72</c:v>
                </c:pt>
                <c:pt idx="4">
                  <c:v>98</c:v>
                </c:pt>
                <c:pt idx="5">
                  <c:v>120</c:v>
                </c:pt>
              </c:numCache>
            </c:numRef>
          </c:cat>
          <c:val>
            <c:numRef>
              <c:f>ART!$B$84:$G$84</c:f>
              <c:numCache>
                <c:formatCode>General</c:formatCode>
                <c:ptCount val="6"/>
                <c:pt idx="0">
                  <c:v>0</c:v>
                </c:pt>
                <c:pt idx="1">
                  <c:v>2.8392775000000001</c:v>
                </c:pt>
                <c:pt idx="2">
                  <c:v>4.158175</c:v>
                </c:pt>
                <c:pt idx="3">
                  <c:v>2.0852525000000002</c:v>
                </c:pt>
                <c:pt idx="4">
                  <c:v>0.99498749999999991</c:v>
                </c:pt>
                <c:pt idx="5">
                  <c:v>0.82779999999999987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ART!$A$85</c:f>
              <c:strCache>
                <c:ptCount val="1"/>
                <c:pt idx="0">
                  <c:v>BEP/cat8Δ/CBP-1/CDT-2mAM (2-DG)</c:v>
                </c:pt>
              </c:strCache>
            </c:strRef>
          </c:tx>
          <c:spPr>
            <a:ln w="22225" cap="rnd">
              <a:solidFill>
                <a:srgbClr val="008000"/>
              </a:solidFill>
              <a:round/>
            </a:ln>
            <a:effectLst/>
          </c:spPr>
          <c:marker>
            <c:symbol val="diamond"/>
            <c:size val="4"/>
            <c:spPr>
              <a:solidFill>
                <a:srgbClr val="008000">
                  <a:alpha val="96000"/>
                </a:srgbClr>
              </a:solidFill>
              <a:ln w="9525">
                <a:solidFill>
                  <a:srgbClr val="008000"/>
                </a:solidFill>
              </a:ln>
              <a:effectLst/>
            </c:spPr>
          </c:marker>
          <c:errBars>
            <c:errDir val="y"/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numRef>
              <c:f>ART!$B$82:$G$82</c:f>
              <c:numCache>
                <c:formatCode>General</c:formatCode>
                <c:ptCount val="6"/>
                <c:pt idx="0">
                  <c:v>0</c:v>
                </c:pt>
                <c:pt idx="1">
                  <c:v>24</c:v>
                </c:pt>
                <c:pt idx="2">
                  <c:v>48</c:v>
                </c:pt>
                <c:pt idx="3">
                  <c:v>72</c:v>
                </c:pt>
                <c:pt idx="4">
                  <c:v>98</c:v>
                </c:pt>
                <c:pt idx="5">
                  <c:v>120</c:v>
                </c:pt>
              </c:numCache>
            </c:numRef>
          </c:cat>
          <c:val>
            <c:numRef>
              <c:f>ART!$B$85:$G$85</c:f>
              <c:numCache>
                <c:formatCode>General</c:formatCode>
                <c:ptCount val="6"/>
                <c:pt idx="0">
                  <c:v>0</c:v>
                </c:pt>
                <c:pt idx="1">
                  <c:v>2.4700000000000002</c:v>
                </c:pt>
                <c:pt idx="2">
                  <c:v>3.6717499999999998</c:v>
                </c:pt>
                <c:pt idx="3">
                  <c:v>3.8352499999999998</c:v>
                </c:pt>
                <c:pt idx="4">
                  <c:v>0.65069999999999995</c:v>
                </c:pt>
                <c:pt idx="5">
                  <c:v>0.66427499999999995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61758368"/>
        <c:axId val="361758928"/>
      </c:lineChart>
      <c:catAx>
        <c:axId val="36175836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800" b="1" dirty="0">
                    <a:solidFill>
                      <a:sysClr val="windowText" lastClr="000000"/>
                    </a:solidFill>
                  </a:rPr>
                  <a:t>Time,</a:t>
                </a:r>
                <a:r>
                  <a:rPr lang="en-US" sz="800" b="1" baseline="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800" b="1" baseline="0" dirty="0" smtClean="0">
                    <a:solidFill>
                      <a:sysClr val="windowText" lastClr="000000"/>
                    </a:solidFill>
                  </a:rPr>
                  <a:t>h</a:t>
                </a:r>
                <a:endParaRPr lang="ru-RU" sz="800" b="1" dirty="0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36376328556086363"/>
              <c:y val="0.915122868166074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61758928"/>
        <c:crosses val="autoZero"/>
        <c:auto val="1"/>
        <c:lblAlgn val="ctr"/>
        <c:lblOffset val="100"/>
        <c:tickMarkSkip val="1"/>
        <c:noMultiLvlLbl val="0"/>
      </c:catAx>
      <c:valAx>
        <c:axId val="3617589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800" dirty="0">
                    <a:solidFill>
                      <a:sysClr val="windowText" lastClr="000000"/>
                    </a:solidFill>
                  </a:rPr>
                  <a:t>Ethanol,</a:t>
                </a:r>
                <a:r>
                  <a:rPr lang="en-US" sz="800" baseline="0" dirty="0">
                    <a:solidFill>
                      <a:sysClr val="windowText" lastClr="000000"/>
                    </a:solidFill>
                  </a:rPr>
                  <a:t> g/L</a:t>
                </a:r>
                <a:endParaRPr lang="ru-RU" sz="800" dirty="0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7.9481909417472118E-4"/>
              <c:y val="0.2448858563040320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270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61758368"/>
        <c:crosses val="autoZero"/>
        <c:crossBetween val="midCat"/>
        <c:majorUnit val="1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827792282338998"/>
          <c:y val="1.7786089611442324E-3"/>
          <c:w val="0.31722077176610008"/>
          <c:h val="0.5498651847954755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939034551716476E-2"/>
          <c:y val="2.2961632539414023E-2"/>
          <c:w val="0.58668666444469131"/>
          <c:h val="0.78499919762001757"/>
        </c:manualLayout>
      </c:layout>
      <c:lineChart>
        <c:grouping val="standard"/>
        <c:varyColors val="0"/>
        <c:ser>
          <c:idx val="0"/>
          <c:order val="0"/>
          <c:tx>
            <c:strRef>
              <c:f>ART!$A$98</c:f>
              <c:strCache>
                <c:ptCount val="1"/>
                <c:pt idx="0">
                  <c:v>BEP/cat8Δ</c:v>
                </c:pt>
              </c:strCache>
            </c:strRef>
          </c:tx>
          <c:spPr>
            <a:ln w="22225" cap="rnd">
              <a:solidFill>
                <a:schemeClr val="tx1"/>
              </a:solidFill>
              <a:prstDash val="sysDash"/>
              <a:round/>
            </a:ln>
            <a:effectLst/>
          </c:spPr>
          <c:marker>
            <c:symbol val="circle"/>
            <c:size val="4"/>
            <c:spPr>
              <a:solidFill>
                <a:schemeClr val="tx1"/>
              </a:solidFill>
              <a:ln w="9525">
                <a:noFill/>
              </a:ln>
              <a:effectLst/>
            </c:spPr>
          </c:marker>
          <c:errBars>
            <c:errDir val="y"/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ART!$B$97:$G$97</c:f>
              <c:strCache>
                <c:ptCount val="6"/>
                <c:pt idx="0">
                  <c:v>Start</c:v>
                </c:pt>
                <c:pt idx="1">
                  <c:v>24</c:v>
                </c:pt>
                <c:pt idx="2">
                  <c:v>48</c:v>
                </c:pt>
                <c:pt idx="3">
                  <c:v>72</c:v>
                </c:pt>
                <c:pt idx="4">
                  <c:v>96</c:v>
                </c:pt>
                <c:pt idx="5">
                  <c:v>120</c:v>
                </c:pt>
              </c:strCache>
            </c:strRef>
          </c:cat>
          <c:val>
            <c:numRef>
              <c:f>ART!$B$98:$G$98</c:f>
              <c:numCache>
                <c:formatCode>General</c:formatCode>
                <c:ptCount val="6"/>
                <c:pt idx="0">
                  <c:v>97.6</c:v>
                </c:pt>
                <c:pt idx="1">
                  <c:v>88.4</c:v>
                </c:pt>
                <c:pt idx="2">
                  <c:v>86.1</c:v>
                </c:pt>
                <c:pt idx="3">
                  <c:v>86.2</c:v>
                </c:pt>
                <c:pt idx="4">
                  <c:v>87</c:v>
                </c:pt>
                <c:pt idx="5">
                  <c:v>88.3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ART!$A$101</c:f>
              <c:strCache>
                <c:ptCount val="1"/>
                <c:pt idx="0">
                  <c:v>BEP/cat8Δ/CBP-1/CDT-2m</c:v>
                </c:pt>
              </c:strCache>
            </c:strRef>
          </c:tx>
          <c:spPr>
            <a:ln w="22225" cap="rnd">
              <a:solidFill>
                <a:schemeClr val="accent2">
                  <a:lumMod val="50000"/>
                </a:schemeClr>
              </a:solidFill>
              <a:round/>
            </a:ln>
            <a:effectLst/>
          </c:spPr>
          <c:marker>
            <c:symbol val="square"/>
            <c:size val="4"/>
            <c:spPr>
              <a:solidFill>
                <a:schemeClr val="accent2">
                  <a:lumMod val="50000"/>
                  <a:alpha val="95000"/>
                </a:schemeClr>
              </a:solidFill>
              <a:ln w="9525">
                <a:solidFill>
                  <a:schemeClr val="accent2">
                    <a:lumMod val="50000"/>
                  </a:schemeClr>
                </a:solidFill>
              </a:ln>
              <a:effectLst/>
            </c:spPr>
          </c:marker>
          <c:cat>
            <c:strRef>
              <c:f>ART!$B$97:$G$97</c:f>
              <c:strCache>
                <c:ptCount val="6"/>
                <c:pt idx="0">
                  <c:v>Start</c:v>
                </c:pt>
                <c:pt idx="1">
                  <c:v>24</c:v>
                </c:pt>
                <c:pt idx="2">
                  <c:v>48</c:v>
                </c:pt>
                <c:pt idx="3">
                  <c:v>72</c:v>
                </c:pt>
                <c:pt idx="4">
                  <c:v>96</c:v>
                </c:pt>
                <c:pt idx="5">
                  <c:v>120</c:v>
                </c:pt>
              </c:strCache>
            </c:strRef>
          </c:cat>
          <c:val>
            <c:numRef>
              <c:f>ART!$B$101:$G$101</c:f>
              <c:numCache>
                <c:formatCode>General</c:formatCode>
                <c:ptCount val="6"/>
                <c:pt idx="0">
                  <c:v>98.93</c:v>
                </c:pt>
                <c:pt idx="1">
                  <c:v>92.15</c:v>
                </c:pt>
                <c:pt idx="2">
                  <c:v>82.91</c:v>
                </c:pt>
                <c:pt idx="3">
                  <c:v>80.14</c:v>
                </c:pt>
                <c:pt idx="4">
                  <c:v>78.98</c:v>
                </c:pt>
                <c:pt idx="5">
                  <c:v>78.77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ART!$A$103</c:f>
              <c:strCache>
                <c:ptCount val="1"/>
                <c:pt idx="0">
                  <c:v>BEP/cat8∆/CBP-1/CDT-2mA</c:v>
                </c:pt>
              </c:strCache>
            </c:strRef>
          </c:tx>
          <c:spPr>
            <a:ln w="22225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4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cat>
            <c:strRef>
              <c:f>ART!$B$97:$G$97</c:f>
              <c:strCache>
                <c:ptCount val="6"/>
                <c:pt idx="0">
                  <c:v>Start</c:v>
                </c:pt>
                <c:pt idx="1">
                  <c:v>24</c:v>
                </c:pt>
                <c:pt idx="2">
                  <c:v>48</c:v>
                </c:pt>
                <c:pt idx="3">
                  <c:v>72</c:v>
                </c:pt>
                <c:pt idx="4">
                  <c:v>96</c:v>
                </c:pt>
                <c:pt idx="5">
                  <c:v>120</c:v>
                </c:pt>
              </c:strCache>
            </c:strRef>
          </c:cat>
          <c:val>
            <c:numRef>
              <c:f>ART!$B$103:$G$103</c:f>
              <c:numCache>
                <c:formatCode>General</c:formatCode>
                <c:ptCount val="6"/>
                <c:pt idx="0">
                  <c:v>97.6</c:v>
                </c:pt>
                <c:pt idx="1">
                  <c:v>91.02</c:v>
                </c:pt>
                <c:pt idx="2">
                  <c:v>81.55</c:v>
                </c:pt>
                <c:pt idx="3">
                  <c:v>80.099999999999994</c:v>
                </c:pt>
                <c:pt idx="4">
                  <c:v>74.12</c:v>
                </c:pt>
                <c:pt idx="5">
                  <c:v>74.22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ART!$A$104</c:f>
              <c:strCache>
                <c:ptCount val="1"/>
                <c:pt idx="0">
                  <c:v>BEP/cat8∆/CBP-1/CDT-2mAM</c:v>
                </c:pt>
              </c:strCache>
            </c:strRef>
          </c:tx>
          <c:spPr>
            <a:ln w="22225" cap="rnd">
              <a:solidFill>
                <a:schemeClr val="accent1">
                  <a:lumMod val="75000"/>
                </a:schemeClr>
              </a:solidFill>
              <a:round/>
            </a:ln>
            <a:effectLst/>
          </c:spPr>
          <c:marker>
            <c:symbol val="triangle"/>
            <c:size val="4"/>
            <c:spPr>
              <a:solidFill>
                <a:schemeClr val="accent1">
                  <a:lumMod val="75000"/>
                </a:schemeClr>
              </a:solidFill>
              <a:ln w="9525">
                <a:solidFill>
                  <a:schemeClr val="accent1">
                    <a:lumMod val="75000"/>
                  </a:schemeClr>
                </a:solidFill>
              </a:ln>
              <a:effectLst/>
            </c:spPr>
          </c:marker>
          <c:cat>
            <c:strRef>
              <c:f>ART!$B$97:$G$97</c:f>
              <c:strCache>
                <c:ptCount val="6"/>
                <c:pt idx="0">
                  <c:v>Start</c:v>
                </c:pt>
                <c:pt idx="1">
                  <c:v>24</c:v>
                </c:pt>
                <c:pt idx="2">
                  <c:v>48</c:v>
                </c:pt>
                <c:pt idx="3">
                  <c:v>72</c:v>
                </c:pt>
                <c:pt idx="4">
                  <c:v>96</c:v>
                </c:pt>
                <c:pt idx="5">
                  <c:v>120</c:v>
                </c:pt>
              </c:strCache>
            </c:strRef>
          </c:cat>
          <c:val>
            <c:numRef>
              <c:f>ART!$B$104:$G$104</c:f>
              <c:numCache>
                <c:formatCode>General</c:formatCode>
                <c:ptCount val="6"/>
                <c:pt idx="0">
                  <c:v>97.6</c:v>
                </c:pt>
                <c:pt idx="1">
                  <c:v>86.22</c:v>
                </c:pt>
                <c:pt idx="2">
                  <c:v>76.69</c:v>
                </c:pt>
                <c:pt idx="3">
                  <c:v>74.11</c:v>
                </c:pt>
                <c:pt idx="4">
                  <c:v>66.58</c:v>
                </c:pt>
                <c:pt idx="5">
                  <c:v>64.5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ART!$A$105</c:f>
              <c:strCache>
                <c:ptCount val="1"/>
                <c:pt idx="0">
                  <c:v>BEP/cat8∆/CBP-1/CDT-2mAM (2-DG)</c:v>
                </c:pt>
              </c:strCache>
            </c:strRef>
          </c:tx>
          <c:spPr>
            <a:ln w="22225" cap="rnd">
              <a:solidFill>
                <a:srgbClr val="008000"/>
              </a:solidFill>
              <a:round/>
            </a:ln>
            <a:effectLst/>
          </c:spPr>
          <c:marker>
            <c:symbol val="diamond"/>
            <c:size val="4"/>
            <c:spPr>
              <a:solidFill>
                <a:srgbClr val="008000"/>
              </a:solidFill>
              <a:ln w="9525">
                <a:solidFill>
                  <a:srgbClr val="008000"/>
                </a:solidFill>
              </a:ln>
              <a:effectLst/>
            </c:spPr>
          </c:marker>
          <c:cat>
            <c:strRef>
              <c:f>ART!$B$97:$G$97</c:f>
              <c:strCache>
                <c:ptCount val="6"/>
                <c:pt idx="0">
                  <c:v>Start</c:v>
                </c:pt>
                <c:pt idx="1">
                  <c:v>24</c:v>
                </c:pt>
                <c:pt idx="2">
                  <c:v>48</c:v>
                </c:pt>
                <c:pt idx="3">
                  <c:v>72</c:v>
                </c:pt>
                <c:pt idx="4">
                  <c:v>96</c:v>
                </c:pt>
                <c:pt idx="5">
                  <c:v>120</c:v>
                </c:pt>
              </c:strCache>
            </c:strRef>
          </c:cat>
          <c:val>
            <c:numRef>
              <c:f>ART!$B$105:$G$105</c:f>
              <c:numCache>
                <c:formatCode>General</c:formatCode>
                <c:ptCount val="6"/>
                <c:pt idx="0">
                  <c:v>97.6</c:v>
                </c:pt>
                <c:pt idx="1">
                  <c:v>86.22</c:v>
                </c:pt>
                <c:pt idx="2">
                  <c:v>74.69</c:v>
                </c:pt>
                <c:pt idx="3">
                  <c:v>72.11</c:v>
                </c:pt>
                <c:pt idx="4">
                  <c:v>62.58</c:v>
                </c:pt>
                <c:pt idx="5">
                  <c:v>60.5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8279728"/>
        <c:axId val="218280288"/>
      </c:lineChart>
      <c:catAx>
        <c:axId val="21827972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800" b="1">
                    <a:solidFill>
                      <a:sysClr val="windowText" lastClr="000000"/>
                    </a:solidFill>
                  </a:rPr>
                  <a:t>Time,</a:t>
                </a:r>
                <a:r>
                  <a:rPr lang="en-US" sz="800" b="1" baseline="0">
                    <a:solidFill>
                      <a:sysClr val="windowText" lastClr="000000"/>
                    </a:solidFill>
                  </a:rPr>
                  <a:t> h</a:t>
                </a:r>
                <a:endParaRPr lang="ru-RU" sz="8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36376328556086363"/>
              <c:y val="0.915122868166074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18280288"/>
        <c:crosses val="autoZero"/>
        <c:auto val="1"/>
        <c:lblAlgn val="ctr"/>
        <c:lblOffset val="100"/>
        <c:tickMarkSkip val="1"/>
        <c:noMultiLvlLbl val="0"/>
      </c:catAx>
      <c:valAx>
        <c:axId val="218280288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800" dirty="0">
                    <a:solidFill>
                      <a:sysClr val="windowText" lastClr="000000"/>
                    </a:solidFill>
                  </a:rPr>
                  <a:t>Cellobiose,</a:t>
                </a:r>
                <a:r>
                  <a:rPr lang="en-US" sz="800" baseline="0" dirty="0">
                    <a:solidFill>
                      <a:sysClr val="windowText" lastClr="000000"/>
                    </a:solidFill>
                  </a:rPr>
                  <a:t> g/L</a:t>
                </a:r>
                <a:endParaRPr lang="ru-RU" sz="800" dirty="0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7.9481909417472118E-4"/>
              <c:y val="0.2448858563040320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270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18279728"/>
        <c:crosses val="autoZero"/>
        <c:crossBetween val="midCat"/>
        <c:majorUnit val="20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827792282338998"/>
          <c:y val="1.7786089611442324E-3"/>
          <c:w val="0.31722075893011453"/>
          <c:h val="0.8816421149546231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939034551716476E-2"/>
          <c:y val="2.2961632539414023E-2"/>
          <c:w val="0.58668666444469131"/>
          <c:h val="0.78499919762001757"/>
        </c:manualLayout>
      </c:layout>
      <c:lineChart>
        <c:grouping val="standard"/>
        <c:varyColors val="0"/>
        <c:ser>
          <c:idx val="0"/>
          <c:order val="0"/>
          <c:tx>
            <c:strRef>
              <c:f>ART!$A$13</c:f>
              <c:strCache>
                <c:ptCount val="1"/>
                <c:pt idx="0">
                  <c:v>BEP/cat8Δ</c:v>
                </c:pt>
              </c:strCache>
            </c:strRef>
          </c:tx>
          <c:spPr>
            <a:ln w="22225" cap="rnd">
              <a:solidFill>
                <a:srgbClr val="C00000"/>
              </a:solidFill>
              <a:prstDash val="solid"/>
              <a:round/>
            </a:ln>
            <a:effectLst/>
          </c:spPr>
          <c:marker>
            <c:symbol val="circle"/>
            <c:size val="4"/>
            <c:spPr>
              <a:solidFill>
                <a:srgbClr val="C00000"/>
              </a:solidFill>
              <a:ln w="9525">
                <a:solidFill>
                  <a:srgbClr val="C00000"/>
                </a:solidFill>
                <a:prstDash val="solid"/>
              </a:ln>
              <a:effectLst/>
            </c:spPr>
          </c:marker>
          <c:errBars>
            <c:errDir val="y"/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numRef>
              <c:f>ART!$B$12:$G$12</c:f>
              <c:numCache>
                <c:formatCode>General</c:formatCode>
                <c:ptCount val="6"/>
                <c:pt idx="0">
                  <c:v>0</c:v>
                </c:pt>
                <c:pt idx="1">
                  <c:v>24</c:v>
                </c:pt>
                <c:pt idx="2">
                  <c:v>48</c:v>
                </c:pt>
                <c:pt idx="3">
                  <c:v>72</c:v>
                </c:pt>
                <c:pt idx="4">
                  <c:v>96</c:v>
                </c:pt>
                <c:pt idx="5">
                  <c:v>120</c:v>
                </c:pt>
              </c:numCache>
            </c:numRef>
          </c:cat>
          <c:val>
            <c:numRef>
              <c:f>ART!$B$13:$G$13</c:f>
              <c:numCache>
                <c:formatCode>General</c:formatCode>
                <c:ptCount val="6"/>
                <c:pt idx="0">
                  <c:v>0</c:v>
                </c:pt>
                <c:pt idx="1">
                  <c:v>0</c:v>
                </c:pt>
                <c:pt idx="2">
                  <c:v>2.5999999999999999E-2</c:v>
                </c:pt>
                <c:pt idx="3">
                  <c:v>0.28699999999999998</c:v>
                </c:pt>
                <c:pt idx="4">
                  <c:v>0.14929999999999999</c:v>
                </c:pt>
                <c:pt idx="5">
                  <c:v>5.3999999999999999E-2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ART!$A$14</c:f>
              <c:strCache>
                <c:ptCount val="1"/>
                <c:pt idx="0">
                  <c:v>BEP/cat8Δ/gh1-1/CDT-1m</c:v>
                </c:pt>
              </c:strCache>
            </c:strRef>
          </c:tx>
          <c:spPr>
            <a:ln w="22225" cap="rnd">
              <a:solidFill>
                <a:srgbClr val="008000"/>
              </a:solidFill>
              <a:round/>
            </a:ln>
            <a:effectLst/>
          </c:spPr>
          <c:marker>
            <c:symbol val="diamond"/>
            <c:size val="4"/>
            <c:spPr>
              <a:solidFill>
                <a:srgbClr val="008000"/>
              </a:solidFill>
              <a:ln w="9525">
                <a:solidFill>
                  <a:srgbClr val="008000"/>
                </a:solidFill>
              </a:ln>
              <a:effectLst/>
            </c:spPr>
          </c:marker>
          <c:errBars>
            <c:errDir val="y"/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numRef>
              <c:f>ART!$B$12:$G$12</c:f>
              <c:numCache>
                <c:formatCode>General</c:formatCode>
                <c:ptCount val="6"/>
                <c:pt idx="0">
                  <c:v>0</c:v>
                </c:pt>
                <c:pt idx="1">
                  <c:v>24</c:v>
                </c:pt>
                <c:pt idx="2">
                  <c:v>48</c:v>
                </c:pt>
                <c:pt idx="3">
                  <c:v>72</c:v>
                </c:pt>
                <c:pt idx="4">
                  <c:v>96</c:v>
                </c:pt>
                <c:pt idx="5">
                  <c:v>120</c:v>
                </c:pt>
              </c:numCache>
            </c:numRef>
          </c:cat>
          <c:val>
            <c:numRef>
              <c:f>ART!$B$14:$G$14</c:f>
              <c:numCache>
                <c:formatCode>General</c:formatCode>
                <c:ptCount val="6"/>
                <c:pt idx="0">
                  <c:v>0</c:v>
                </c:pt>
                <c:pt idx="1">
                  <c:v>0</c:v>
                </c:pt>
                <c:pt idx="2">
                  <c:v>0.32600000000000001</c:v>
                </c:pt>
                <c:pt idx="3">
                  <c:v>0.8</c:v>
                </c:pt>
                <c:pt idx="4">
                  <c:v>4.5999999999999996</c:v>
                </c:pt>
                <c:pt idx="5">
                  <c:v>4.0229999999999997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ART!$A$15</c:f>
              <c:strCache>
                <c:ptCount val="1"/>
                <c:pt idx="0">
                  <c:v>BEP/cat8Δ/CBP-1/CDT-1m</c:v>
                </c:pt>
              </c:strCache>
            </c:strRef>
          </c:tx>
          <c:spPr>
            <a:ln w="22225" cap="rnd">
              <a:solidFill>
                <a:schemeClr val="accent1">
                  <a:lumMod val="75000"/>
                </a:schemeClr>
              </a:solidFill>
              <a:round/>
            </a:ln>
            <a:effectLst/>
          </c:spPr>
          <c:marker>
            <c:symbol val="triangle"/>
            <c:size val="4"/>
            <c:spPr>
              <a:solidFill>
                <a:schemeClr val="accent1">
                  <a:lumMod val="75000"/>
                </a:schemeClr>
              </a:solidFill>
              <a:ln w="9525">
                <a:solidFill>
                  <a:schemeClr val="accent1">
                    <a:lumMod val="75000"/>
                  </a:schemeClr>
                </a:solidFill>
              </a:ln>
              <a:effectLst/>
            </c:spPr>
          </c:marker>
          <c:errBars>
            <c:errDir val="y"/>
            <c:errBarType val="both"/>
            <c:errValType val="percentage"/>
            <c:noEndCap val="0"/>
            <c:val val="1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numRef>
              <c:f>ART!$B$12:$G$12</c:f>
              <c:numCache>
                <c:formatCode>General</c:formatCode>
                <c:ptCount val="6"/>
                <c:pt idx="0">
                  <c:v>0</c:v>
                </c:pt>
                <c:pt idx="1">
                  <c:v>24</c:v>
                </c:pt>
                <c:pt idx="2">
                  <c:v>48</c:v>
                </c:pt>
                <c:pt idx="3">
                  <c:v>72</c:v>
                </c:pt>
                <c:pt idx="4">
                  <c:v>96</c:v>
                </c:pt>
                <c:pt idx="5">
                  <c:v>120</c:v>
                </c:pt>
              </c:numCache>
            </c:numRef>
          </c:cat>
          <c:val>
            <c:numRef>
              <c:f>ART!$B$15:$G$15</c:f>
              <c:numCache>
                <c:formatCode>General</c:formatCode>
                <c:ptCount val="6"/>
                <c:pt idx="0">
                  <c:v>0</c:v>
                </c:pt>
                <c:pt idx="1">
                  <c:v>0</c:v>
                </c:pt>
                <c:pt idx="2">
                  <c:v>6.6000000000000003E-2</c:v>
                </c:pt>
                <c:pt idx="3">
                  <c:v>0.17907000000000001</c:v>
                </c:pt>
                <c:pt idx="4">
                  <c:v>0.79954999999999998</c:v>
                </c:pt>
                <c:pt idx="5">
                  <c:v>0.15344999999999998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8283648"/>
        <c:axId val="218284208"/>
      </c:lineChart>
      <c:catAx>
        <c:axId val="21828364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800" b="1" dirty="0">
                    <a:solidFill>
                      <a:sysClr val="windowText" lastClr="000000"/>
                    </a:solidFill>
                  </a:rPr>
                  <a:t>Time,</a:t>
                </a:r>
                <a:r>
                  <a:rPr lang="en-US" sz="800" b="1" baseline="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800" b="1" baseline="0" dirty="0" smtClean="0">
                    <a:solidFill>
                      <a:sysClr val="windowText" lastClr="000000"/>
                    </a:solidFill>
                  </a:rPr>
                  <a:t>h</a:t>
                </a:r>
                <a:endParaRPr lang="ru-RU" sz="800" b="1" dirty="0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36376328556086363"/>
              <c:y val="0.915122868166074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18284208"/>
        <c:crosses val="autoZero"/>
        <c:auto val="1"/>
        <c:lblAlgn val="ctr"/>
        <c:lblOffset val="100"/>
        <c:tickMarkSkip val="1"/>
        <c:noMultiLvlLbl val="0"/>
      </c:catAx>
      <c:valAx>
        <c:axId val="2182842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800" dirty="0">
                    <a:solidFill>
                      <a:sysClr val="windowText" lastClr="000000"/>
                    </a:solidFill>
                  </a:rPr>
                  <a:t>Ethanol,</a:t>
                </a:r>
                <a:r>
                  <a:rPr lang="en-US" sz="800" baseline="0" dirty="0">
                    <a:solidFill>
                      <a:sysClr val="windowText" lastClr="000000"/>
                    </a:solidFill>
                  </a:rPr>
                  <a:t> g/L</a:t>
                </a:r>
                <a:endParaRPr lang="ru-RU" sz="800" dirty="0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7.9481909417472118E-4"/>
              <c:y val="0.2448858563040320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270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18283648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827792282338998"/>
          <c:y val="1.7786089611442324E-3"/>
          <c:w val="0.31722077176610014"/>
          <c:h val="0.8242223464421938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939034551716476E-2"/>
          <c:y val="2.2961632539414023E-2"/>
          <c:w val="0.58668666444469131"/>
          <c:h val="0.78499919762001757"/>
        </c:manualLayout>
      </c:layout>
      <c:lineChart>
        <c:grouping val="standard"/>
        <c:varyColors val="0"/>
        <c:ser>
          <c:idx val="0"/>
          <c:order val="0"/>
          <c:tx>
            <c:strRef>
              <c:f>ART!$A$2</c:f>
              <c:strCache>
                <c:ptCount val="1"/>
                <c:pt idx="0">
                  <c:v>BEP/cat8Δ</c:v>
                </c:pt>
              </c:strCache>
            </c:strRef>
          </c:tx>
          <c:spPr>
            <a:ln w="22225" cap="rnd">
              <a:solidFill>
                <a:srgbClr val="C00000"/>
              </a:solidFill>
              <a:prstDash val="solid"/>
              <a:round/>
            </a:ln>
            <a:effectLst/>
          </c:spPr>
          <c:marker>
            <c:symbol val="circle"/>
            <c:size val="3"/>
            <c:spPr>
              <a:solidFill>
                <a:srgbClr val="C00000"/>
              </a:solidFill>
              <a:ln w="9525">
                <a:solidFill>
                  <a:srgbClr val="C00000"/>
                </a:solidFill>
                <a:prstDash val="solid"/>
              </a:ln>
              <a:effectLst/>
            </c:spPr>
          </c:marker>
          <c:errBars>
            <c:errDir val="y"/>
            <c:errBarType val="both"/>
            <c:errValType val="percentage"/>
            <c:noEndCap val="0"/>
            <c:val val="20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numRef>
              <c:f>ART!$B$1:$G$1</c:f>
              <c:numCache>
                <c:formatCode>General</c:formatCode>
                <c:ptCount val="6"/>
                <c:pt idx="0">
                  <c:v>0</c:v>
                </c:pt>
                <c:pt idx="1">
                  <c:v>23</c:v>
                </c:pt>
                <c:pt idx="2">
                  <c:v>48</c:v>
                </c:pt>
                <c:pt idx="3">
                  <c:v>71</c:v>
                </c:pt>
                <c:pt idx="4">
                  <c:v>96</c:v>
                </c:pt>
                <c:pt idx="5">
                  <c:v>120</c:v>
                </c:pt>
              </c:numCache>
            </c:numRef>
          </c:cat>
          <c:val>
            <c:numRef>
              <c:f>ART!$B$2:$G$2</c:f>
              <c:numCache>
                <c:formatCode>General</c:formatCode>
                <c:ptCount val="6"/>
                <c:pt idx="0">
                  <c:v>0.1</c:v>
                </c:pt>
                <c:pt idx="1">
                  <c:v>0.3</c:v>
                </c:pt>
                <c:pt idx="2">
                  <c:v>0.37</c:v>
                </c:pt>
                <c:pt idx="3">
                  <c:v>0.71</c:v>
                </c:pt>
                <c:pt idx="4">
                  <c:v>1.47</c:v>
                </c:pt>
                <c:pt idx="5">
                  <c:v>1.63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ART!$A$3</c:f>
              <c:strCache>
                <c:ptCount val="1"/>
                <c:pt idx="0">
                  <c:v>BEP/cat8Δ/gh1-1/CDT-1m</c:v>
                </c:pt>
              </c:strCache>
            </c:strRef>
          </c:tx>
          <c:spPr>
            <a:ln w="22225" cap="rnd">
              <a:solidFill>
                <a:srgbClr val="008000"/>
              </a:solidFill>
              <a:round/>
            </a:ln>
            <a:effectLst/>
          </c:spPr>
          <c:marker>
            <c:symbol val="diamond"/>
            <c:size val="4"/>
            <c:spPr>
              <a:solidFill>
                <a:srgbClr val="008000"/>
              </a:solidFill>
              <a:ln w="9525">
                <a:solidFill>
                  <a:srgbClr val="008000"/>
                </a:solidFill>
              </a:ln>
              <a:effectLst/>
            </c:spPr>
          </c:marker>
          <c:errBars>
            <c:errDir val="y"/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numRef>
              <c:f>ART!$B$1:$G$1</c:f>
              <c:numCache>
                <c:formatCode>General</c:formatCode>
                <c:ptCount val="6"/>
                <c:pt idx="0">
                  <c:v>0</c:v>
                </c:pt>
                <c:pt idx="1">
                  <c:v>23</c:v>
                </c:pt>
                <c:pt idx="2">
                  <c:v>48</c:v>
                </c:pt>
                <c:pt idx="3">
                  <c:v>71</c:v>
                </c:pt>
                <c:pt idx="4">
                  <c:v>96</c:v>
                </c:pt>
                <c:pt idx="5">
                  <c:v>120</c:v>
                </c:pt>
              </c:numCache>
            </c:numRef>
          </c:cat>
          <c:val>
            <c:numRef>
              <c:f>ART!$B$3:$G$3</c:f>
              <c:numCache>
                <c:formatCode>General</c:formatCode>
                <c:ptCount val="6"/>
                <c:pt idx="0">
                  <c:v>0.1</c:v>
                </c:pt>
                <c:pt idx="1">
                  <c:v>0.46600000000000003</c:v>
                </c:pt>
                <c:pt idx="2">
                  <c:v>0.47799999999999998</c:v>
                </c:pt>
                <c:pt idx="3">
                  <c:v>0.46899999999999997</c:v>
                </c:pt>
                <c:pt idx="4">
                  <c:v>0.74399999999999999</c:v>
                </c:pt>
                <c:pt idx="5">
                  <c:v>0.82299999999999995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ART!$A$4</c:f>
              <c:strCache>
                <c:ptCount val="1"/>
                <c:pt idx="0">
                  <c:v>BEP/cat8Δ/CBP-1/CDT-1m</c:v>
                </c:pt>
              </c:strCache>
            </c:strRef>
          </c:tx>
          <c:spPr>
            <a:ln w="22225" cap="rnd">
              <a:solidFill>
                <a:schemeClr val="accent1">
                  <a:lumMod val="75000"/>
                </a:schemeClr>
              </a:solidFill>
              <a:round/>
            </a:ln>
            <a:effectLst/>
          </c:spPr>
          <c:marker>
            <c:symbol val="triangle"/>
            <c:size val="4"/>
            <c:spPr>
              <a:solidFill>
                <a:schemeClr val="accent1">
                  <a:lumMod val="75000"/>
                </a:schemeClr>
              </a:solidFill>
              <a:ln w="9525">
                <a:solidFill>
                  <a:schemeClr val="accent1">
                    <a:lumMod val="75000"/>
                  </a:schemeClr>
                </a:solidFill>
              </a:ln>
              <a:effectLst/>
            </c:spPr>
          </c:marker>
          <c:errBars>
            <c:errDir val="y"/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numRef>
              <c:f>ART!$B$1:$G$1</c:f>
              <c:numCache>
                <c:formatCode>General</c:formatCode>
                <c:ptCount val="6"/>
                <c:pt idx="0">
                  <c:v>0</c:v>
                </c:pt>
                <c:pt idx="1">
                  <c:v>23</c:v>
                </c:pt>
                <c:pt idx="2">
                  <c:v>48</c:v>
                </c:pt>
                <c:pt idx="3">
                  <c:v>71</c:v>
                </c:pt>
                <c:pt idx="4">
                  <c:v>96</c:v>
                </c:pt>
                <c:pt idx="5">
                  <c:v>120</c:v>
                </c:pt>
              </c:numCache>
            </c:numRef>
          </c:cat>
          <c:val>
            <c:numRef>
              <c:f>ART!$B$4:$G$4</c:f>
              <c:numCache>
                <c:formatCode>General</c:formatCode>
                <c:ptCount val="6"/>
                <c:pt idx="0">
                  <c:v>0.1</c:v>
                </c:pt>
                <c:pt idx="1">
                  <c:v>0.8</c:v>
                </c:pt>
                <c:pt idx="2">
                  <c:v>0.91999999999999993</c:v>
                </c:pt>
                <c:pt idx="3">
                  <c:v>2.4</c:v>
                </c:pt>
                <c:pt idx="4">
                  <c:v>4.18</c:v>
                </c:pt>
                <c:pt idx="5">
                  <c:v>4.58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0978864"/>
        <c:axId val="160979424"/>
      </c:lineChart>
      <c:catAx>
        <c:axId val="16097886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800" b="1" dirty="0">
                    <a:solidFill>
                      <a:sysClr val="windowText" lastClr="000000"/>
                    </a:solidFill>
                  </a:rPr>
                  <a:t>Time,</a:t>
                </a:r>
                <a:r>
                  <a:rPr lang="en-US" sz="800" b="1" baseline="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800" b="1" baseline="0" dirty="0" smtClean="0">
                    <a:solidFill>
                      <a:sysClr val="windowText" lastClr="000000"/>
                    </a:solidFill>
                  </a:rPr>
                  <a:t>h</a:t>
                </a:r>
                <a:endParaRPr lang="ru-RU" sz="800" b="1" dirty="0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36376328556086363"/>
              <c:y val="0.915122868166074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0979424"/>
        <c:crosses val="autoZero"/>
        <c:auto val="1"/>
        <c:lblAlgn val="ctr"/>
        <c:lblOffset val="100"/>
        <c:tickMarkSkip val="1"/>
        <c:noMultiLvlLbl val="0"/>
      </c:catAx>
      <c:valAx>
        <c:axId val="1609794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800" dirty="0">
                    <a:solidFill>
                      <a:sysClr val="windowText" lastClr="000000"/>
                    </a:solidFill>
                  </a:rPr>
                  <a:t>Biomass, OD590 nm</a:t>
                </a:r>
                <a:endParaRPr lang="ru-RU" sz="800" dirty="0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7.9480469580593043E-4"/>
              <c:y val="0.1613661274058485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270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0978864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827792282338998"/>
          <c:y val="1.7786089611442324E-3"/>
          <c:w val="0.31722077176610014"/>
          <c:h val="0.8242223464421938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939034551716476E-2"/>
          <c:y val="2.2961632539414023E-2"/>
          <c:w val="0.58668666444469131"/>
          <c:h val="0.78499919762001757"/>
        </c:manualLayout>
      </c:layout>
      <c:lineChart>
        <c:grouping val="standard"/>
        <c:varyColors val="0"/>
        <c:ser>
          <c:idx val="0"/>
          <c:order val="0"/>
          <c:tx>
            <c:strRef>
              <c:f>ART!$Z$2</c:f>
              <c:strCache>
                <c:ptCount val="1"/>
                <c:pt idx="0">
                  <c:v>BEP/cat8Δ</c:v>
                </c:pt>
              </c:strCache>
            </c:strRef>
          </c:tx>
          <c:spPr>
            <a:ln w="22225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3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errBars>
            <c:errDir val="y"/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numRef>
              <c:f>ART!$AA$1:$AF$1</c:f>
              <c:numCache>
                <c:formatCode>General</c:formatCode>
                <c:ptCount val="6"/>
                <c:pt idx="0">
                  <c:v>0</c:v>
                </c:pt>
                <c:pt idx="1">
                  <c:v>24</c:v>
                </c:pt>
                <c:pt idx="2">
                  <c:v>48</c:v>
                </c:pt>
                <c:pt idx="3">
                  <c:v>72</c:v>
                </c:pt>
                <c:pt idx="4">
                  <c:v>96</c:v>
                </c:pt>
                <c:pt idx="5">
                  <c:v>120</c:v>
                </c:pt>
              </c:numCache>
            </c:numRef>
          </c:cat>
          <c:val>
            <c:numRef>
              <c:f>ART!$AA$2:$AF$2</c:f>
              <c:numCache>
                <c:formatCode>General</c:formatCode>
                <c:ptCount val="6"/>
                <c:pt idx="0">
                  <c:v>2.0099999999999998</c:v>
                </c:pt>
                <c:pt idx="1">
                  <c:v>2.08</c:v>
                </c:pt>
                <c:pt idx="2">
                  <c:v>2.1</c:v>
                </c:pt>
                <c:pt idx="3">
                  <c:v>2.2799999999999998</c:v>
                </c:pt>
                <c:pt idx="4">
                  <c:v>2.31</c:v>
                </c:pt>
                <c:pt idx="5">
                  <c:v>2.23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ART!$Z$3</c:f>
              <c:strCache>
                <c:ptCount val="1"/>
                <c:pt idx="0">
                  <c:v>BEP/cat8Δ/gh1-1/CDT-1m</c:v>
                </c:pt>
              </c:strCache>
            </c:strRef>
          </c:tx>
          <c:spPr>
            <a:ln w="22225" cap="rnd">
              <a:solidFill>
                <a:srgbClr val="008000"/>
              </a:solidFill>
              <a:round/>
            </a:ln>
            <a:effectLst/>
          </c:spPr>
          <c:marker>
            <c:symbol val="diamond"/>
            <c:size val="4"/>
            <c:spPr>
              <a:solidFill>
                <a:srgbClr val="008000"/>
              </a:solidFill>
              <a:ln w="9525">
                <a:solidFill>
                  <a:srgbClr val="008000"/>
                </a:solidFill>
              </a:ln>
              <a:effectLst/>
            </c:spPr>
          </c:marker>
          <c:errBars>
            <c:errDir val="y"/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numRef>
              <c:f>ART!$AA$1:$AF$1</c:f>
              <c:numCache>
                <c:formatCode>General</c:formatCode>
                <c:ptCount val="6"/>
                <c:pt idx="0">
                  <c:v>0</c:v>
                </c:pt>
                <c:pt idx="1">
                  <c:v>24</c:v>
                </c:pt>
                <c:pt idx="2">
                  <c:v>48</c:v>
                </c:pt>
                <c:pt idx="3">
                  <c:v>72</c:v>
                </c:pt>
                <c:pt idx="4">
                  <c:v>96</c:v>
                </c:pt>
                <c:pt idx="5">
                  <c:v>120</c:v>
                </c:pt>
              </c:numCache>
            </c:numRef>
          </c:cat>
          <c:val>
            <c:numRef>
              <c:f>ART!$AA$3:$AF$3</c:f>
              <c:numCache>
                <c:formatCode>General</c:formatCode>
                <c:ptCount val="6"/>
                <c:pt idx="0">
                  <c:v>1.96</c:v>
                </c:pt>
                <c:pt idx="1">
                  <c:v>2</c:v>
                </c:pt>
                <c:pt idx="2">
                  <c:v>2.11</c:v>
                </c:pt>
                <c:pt idx="3">
                  <c:v>2.16</c:v>
                </c:pt>
                <c:pt idx="4">
                  <c:v>1.98</c:v>
                </c:pt>
                <c:pt idx="5">
                  <c:v>1.9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ART!$Z$4</c:f>
              <c:strCache>
                <c:ptCount val="1"/>
                <c:pt idx="0">
                  <c:v>BEP/cat8Δ/CBP-1/CDT-1m</c:v>
                </c:pt>
              </c:strCache>
            </c:strRef>
          </c:tx>
          <c:spPr>
            <a:ln w="22225" cap="rnd">
              <a:solidFill>
                <a:schemeClr val="accent1">
                  <a:lumMod val="75000"/>
                </a:schemeClr>
              </a:solidFill>
              <a:round/>
            </a:ln>
            <a:effectLst/>
          </c:spPr>
          <c:marker>
            <c:symbol val="triangle"/>
            <c:size val="4"/>
            <c:spPr>
              <a:solidFill>
                <a:schemeClr val="accent1">
                  <a:lumMod val="75000"/>
                </a:schemeClr>
              </a:solidFill>
              <a:ln w="9525">
                <a:solidFill>
                  <a:schemeClr val="accent1">
                    <a:lumMod val="75000"/>
                  </a:schemeClr>
                </a:solidFill>
              </a:ln>
              <a:effectLst/>
            </c:spPr>
          </c:marker>
          <c:errBars>
            <c:errDir val="y"/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numRef>
              <c:f>ART!$AA$1:$AF$1</c:f>
              <c:numCache>
                <c:formatCode>General</c:formatCode>
                <c:ptCount val="6"/>
                <c:pt idx="0">
                  <c:v>0</c:v>
                </c:pt>
                <c:pt idx="1">
                  <c:v>24</c:v>
                </c:pt>
                <c:pt idx="2">
                  <c:v>48</c:v>
                </c:pt>
                <c:pt idx="3">
                  <c:v>72</c:v>
                </c:pt>
                <c:pt idx="4">
                  <c:v>96</c:v>
                </c:pt>
                <c:pt idx="5">
                  <c:v>120</c:v>
                </c:pt>
              </c:numCache>
            </c:numRef>
          </c:cat>
          <c:val>
            <c:numRef>
              <c:f>ART!$AA$4:$AF$4</c:f>
              <c:numCache>
                <c:formatCode>General</c:formatCode>
                <c:ptCount val="6"/>
                <c:pt idx="0">
                  <c:v>1.98</c:v>
                </c:pt>
                <c:pt idx="1">
                  <c:v>2</c:v>
                </c:pt>
                <c:pt idx="2">
                  <c:v>1.96</c:v>
                </c:pt>
                <c:pt idx="3">
                  <c:v>1.92</c:v>
                </c:pt>
                <c:pt idx="4">
                  <c:v>1.99</c:v>
                </c:pt>
                <c:pt idx="5">
                  <c:v>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0982784"/>
        <c:axId val="160983344"/>
      </c:lineChart>
      <c:catAx>
        <c:axId val="16098278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800" b="1" dirty="0">
                    <a:solidFill>
                      <a:sysClr val="windowText" lastClr="000000"/>
                    </a:solidFill>
                  </a:rPr>
                  <a:t>Time,</a:t>
                </a:r>
                <a:r>
                  <a:rPr lang="en-US" sz="800" b="1" baseline="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800" b="1" baseline="0" dirty="0" smtClean="0">
                    <a:solidFill>
                      <a:sysClr val="windowText" lastClr="000000"/>
                    </a:solidFill>
                  </a:rPr>
                  <a:t>h</a:t>
                </a:r>
                <a:endParaRPr lang="ru-RU" sz="800" b="1" dirty="0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36376328556086363"/>
              <c:y val="0.915122868166074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0983344"/>
        <c:crosses val="autoZero"/>
        <c:auto val="1"/>
        <c:lblAlgn val="ctr"/>
        <c:lblOffset val="100"/>
        <c:tickMarkSkip val="1"/>
        <c:noMultiLvlLbl val="0"/>
      </c:catAx>
      <c:valAx>
        <c:axId val="1609833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800" dirty="0">
                    <a:solidFill>
                      <a:sysClr val="windowText" lastClr="000000"/>
                    </a:solidFill>
                  </a:rPr>
                  <a:t>Biomass,</a:t>
                </a:r>
                <a:r>
                  <a:rPr lang="en-US" sz="800" baseline="0" dirty="0">
                    <a:solidFill>
                      <a:sysClr val="windowText" lastClr="000000"/>
                    </a:solidFill>
                  </a:rPr>
                  <a:t> g/L</a:t>
                </a:r>
                <a:endParaRPr lang="ru-RU" sz="800" dirty="0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7.9481909417472118E-4"/>
              <c:y val="0.2448858563040320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270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0982784"/>
        <c:crosses val="autoZero"/>
        <c:crossBetween val="midCat"/>
        <c:majorUnit val="1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8277920050434782"/>
          <c:y val="4.3538186680696214E-2"/>
          <c:w val="0.31722079949565224"/>
          <c:h val="0.7447306984085229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939034551716476E-2"/>
          <c:y val="2.2961632539414023E-2"/>
          <c:w val="0.58668666444469131"/>
          <c:h val="0.78499919762001757"/>
        </c:manualLayout>
      </c:layout>
      <c:lineChart>
        <c:grouping val="standard"/>
        <c:varyColors val="0"/>
        <c:ser>
          <c:idx val="0"/>
          <c:order val="0"/>
          <c:tx>
            <c:strRef>
              <c:f>ART!$A$98</c:f>
              <c:strCache>
                <c:ptCount val="1"/>
                <c:pt idx="0">
                  <c:v>BEP/cat8Δ</c:v>
                </c:pt>
              </c:strCache>
            </c:strRef>
          </c:tx>
          <c:spPr>
            <a:ln w="22225" cap="rnd">
              <a:solidFill>
                <a:srgbClr val="FF0000"/>
              </a:solidFill>
              <a:prstDash val="solid"/>
              <a:round/>
            </a:ln>
            <a:effectLst/>
          </c:spPr>
          <c:marker>
            <c:symbol val="circle"/>
            <c:size val="4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errBars>
            <c:errDir val="y"/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ART!$B$97:$G$97</c:f>
              <c:strCache>
                <c:ptCount val="6"/>
                <c:pt idx="0">
                  <c:v>Start</c:v>
                </c:pt>
                <c:pt idx="1">
                  <c:v>24</c:v>
                </c:pt>
                <c:pt idx="2">
                  <c:v>48</c:v>
                </c:pt>
                <c:pt idx="3">
                  <c:v>72</c:v>
                </c:pt>
                <c:pt idx="4">
                  <c:v>96</c:v>
                </c:pt>
                <c:pt idx="5">
                  <c:v>120</c:v>
                </c:pt>
              </c:strCache>
            </c:strRef>
          </c:cat>
          <c:val>
            <c:numRef>
              <c:f>ART!$B$98:$G$98</c:f>
              <c:numCache>
                <c:formatCode>General</c:formatCode>
                <c:ptCount val="6"/>
                <c:pt idx="0">
                  <c:v>97.6</c:v>
                </c:pt>
                <c:pt idx="1">
                  <c:v>88.4</c:v>
                </c:pt>
                <c:pt idx="2">
                  <c:v>86.1</c:v>
                </c:pt>
                <c:pt idx="3">
                  <c:v>86.2</c:v>
                </c:pt>
                <c:pt idx="4">
                  <c:v>87</c:v>
                </c:pt>
                <c:pt idx="5">
                  <c:v>88.3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ART!$A$99</c:f>
              <c:strCache>
                <c:ptCount val="1"/>
                <c:pt idx="0">
                  <c:v>BEP/cat8Δ/gh1-1/CDT-1m</c:v>
                </c:pt>
              </c:strCache>
            </c:strRef>
          </c:tx>
          <c:spPr>
            <a:ln w="22225" cap="rnd">
              <a:solidFill>
                <a:srgbClr val="008000"/>
              </a:solidFill>
              <a:round/>
            </a:ln>
            <a:effectLst/>
          </c:spPr>
          <c:marker>
            <c:symbol val="triangle"/>
            <c:size val="4"/>
            <c:spPr>
              <a:solidFill>
                <a:srgbClr val="008000"/>
              </a:solidFill>
              <a:ln w="9525">
                <a:solidFill>
                  <a:srgbClr val="008000"/>
                </a:solidFill>
              </a:ln>
              <a:effectLst/>
            </c:spPr>
          </c:marker>
          <c:errBars>
            <c:errDir val="y"/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ART!$B$97:$G$97</c:f>
              <c:strCache>
                <c:ptCount val="6"/>
                <c:pt idx="0">
                  <c:v>Start</c:v>
                </c:pt>
                <c:pt idx="1">
                  <c:v>24</c:v>
                </c:pt>
                <c:pt idx="2">
                  <c:v>48</c:v>
                </c:pt>
                <c:pt idx="3">
                  <c:v>72</c:v>
                </c:pt>
                <c:pt idx="4">
                  <c:v>96</c:v>
                </c:pt>
                <c:pt idx="5">
                  <c:v>120</c:v>
                </c:pt>
              </c:strCache>
            </c:strRef>
          </c:cat>
          <c:val>
            <c:numRef>
              <c:f>ART!$B$99:$G$99</c:f>
              <c:numCache>
                <c:formatCode>General</c:formatCode>
                <c:ptCount val="6"/>
                <c:pt idx="0">
                  <c:v>97.6</c:v>
                </c:pt>
                <c:pt idx="1">
                  <c:v>86.33</c:v>
                </c:pt>
                <c:pt idx="2">
                  <c:v>85.12</c:v>
                </c:pt>
                <c:pt idx="3">
                  <c:v>74.81</c:v>
                </c:pt>
                <c:pt idx="4">
                  <c:v>71.12</c:v>
                </c:pt>
                <c:pt idx="5">
                  <c:v>69.52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ART!$A$100</c:f>
              <c:strCache>
                <c:ptCount val="1"/>
                <c:pt idx="0">
                  <c:v>BEP/cat8Δ/CBP-1/CDT-1m</c:v>
                </c:pt>
              </c:strCache>
            </c:strRef>
          </c:tx>
          <c:spPr>
            <a:ln w="22225" cap="rnd">
              <a:solidFill>
                <a:schemeClr val="accent1">
                  <a:lumMod val="75000"/>
                </a:schemeClr>
              </a:solidFill>
              <a:round/>
            </a:ln>
            <a:effectLst/>
          </c:spPr>
          <c:marker>
            <c:symbol val="diamond"/>
            <c:size val="4"/>
            <c:spPr>
              <a:solidFill>
                <a:schemeClr val="accent1">
                  <a:lumMod val="75000"/>
                </a:schemeClr>
              </a:solidFill>
              <a:ln w="9525">
                <a:solidFill>
                  <a:schemeClr val="accent1">
                    <a:lumMod val="75000"/>
                  </a:schemeClr>
                </a:solidFill>
              </a:ln>
              <a:effectLst/>
            </c:spPr>
          </c:marker>
          <c:errBars>
            <c:errDir val="y"/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ART!$B$97:$G$97</c:f>
              <c:strCache>
                <c:ptCount val="6"/>
                <c:pt idx="0">
                  <c:v>Start</c:v>
                </c:pt>
                <c:pt idx="1">
                  <c:v>24</c:v>
                </c:pt>
                <c:pt idx="2">
                  <c:v>48</c:v>
                </c:pt>
                <c:pt idx="3">
                  <c:v>72</c:v>
                </c:pt>
                <c:pt idx="4">
                  <c:v>96</c:v>
                </c:pt>
                <c:pt idx="5">
                  <c:v>120</c:v>
                </c:pt>
              </c:strCache>
            </c:strRef>
          </c:cat>
          <c:val>
            <c:numRef>
              <c:f>ART!$B$100:$G$100</c:f>
              <c:numCache>
                <c:formatCode>General</c:formatCode>
                <c:ptCount val="6"/>
                <c:pt idx="0">
                  <c:v>97.6</c:v>
                </c:pt>
                <c:pt idx="1">
                  <c:v>85.15</c:v>
                </c:pt>
                <c:pt idx="2">
                  <c:v>84.1</c:v>
                </c:pt>
                <c:pt idx="3">
                  <c:v>81.19</c:v>
                </c:pt>
                <c:pt idx="4">
                  <c:v>72.55</c:v>
                </c:pt>
                <c:pt idx="5">
                  <c:v>67.400000000000006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51457888"/>
        <c:axId val="351458448"/>
      </c:lineChart>
      <c:catAx>
        <c:axId val="35145788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800" b="1" dirty="0">
                    <a:solidFill>
                      <a:sysClr val="windowText" lastClr="000000"/>
                    </a:solidFill>
                  </a:rPr>
                  <a:t>Time,</a:t>
                </a:r>
                <a:r>
                  <a:rPr lang="en-US" sz="800" b="1" baseline="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800" b="1" baseline="0" dirty="0" smtClean="0">
                    <a:solidFill>
                      <a:sysClr val="windowText" lastClr="000000"/>
                    </a:solidFill>
                  </a:rPr>
                  <a:t>h</a:t>
                </a:r>
                <a:endParaRPr lang="ru-RU" sz="800" b="1" dirty="0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36376328556086363"/>
              <c:y val="0.915122868166074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51458448"/>
        <c:crosses val="autoZero"/>
        <c:auto val="1"/>
        <c:lblAlgn val="ctr"/>
        <c:lblOffset val="100"/>
        <c:tickMarkSkip val="1"/>
        <c:noMultiLvlLbl val="0"/>
      </c:catAx>
      <c:valAx>
        <c:axId val="351458448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800" dirty="0">
                    <a:solidFill>
                      <a:sysClr val="windowText" lastClr="000000"/>
                    </a:solidFill>
                  </a:rPr>
                  <a:t>Cellobiose,</a:t>
                </a:r>
                <a:r>
                  <a:rPr lang="en-US" sz="800" baseline="0" dirty="0">
                    <a:solidFill>
                      <a:sysClr val="windowText" lastClr="000000"/>
                    </a:solidFill>
                  </a:rPr>
                  <a:t> g/L</a:t>
                </a:r>
                <a:endParaRPr lang="ru-RU" sz="800" dirty="0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7.9481909417472118E-4"/>
              <c:y val="0.2448858563040320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270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51457888"/>
        <c:crosses val="autoZero"/>
        <c:crossBetween val="midCat"/>
        <c:majorUnit val="20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827792282338998"/>
          <c:y val="1.7786089611442324E-3"/>
          <c:w val="0.31722079949565224"/>
          <c:h val="0.8816421149546231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800" b="1" i="0" u="none" strike="noStrike" baseline="0" dirty="0" smtClean="0">
                <a:solidFill>
                  <a:schemeClr val="tx1"/>
                </a:solidFill>
                <a:effectLst/>
              </a:rPr>
              <a:t>BEP/cat8∆</a:t>
            </a:r>
            <a:endParaRPr lang="ru-RU" sz="800" b="1" dirty="0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49195431888729702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20048613598376314"/>
          <c:y val="0.10032462497161582"/>
          <c:w val="0.72732248388252163"/>
          <c:h val="0.69416472882323421"/>
        </c:manualLayout>
      </c:layout>
      <c:lineChart>
        <c:grouping val="standard"/>
        <c:varyColors val="0"/>
        <c:ser>
          <c:idx val="0"/>
          <c:order val="0"/>
          <c:tx>
            <c:strRef>
              <c:f>'8%cellobiose_4%xylose'!$I$119</c:f>
              <c:strCache>
                <c:ptCount val="1"/>
                <c:pt idx="0">
                  <c:v>Cellobiose</c:v>
                </c:pt>
              </c:strCache>
            </c:strRef>
          </c:tx>
          <c:spPr>
            <a:ln w="22225" cap="rnd">
              <a:solidFill>
                <a:srgbClr val="C00000"/>
              </a:solidFill>
              <a:round/>
            </a:ln>
            <a:effectLst/>
          </c:spPr>
          <c:marker>
            <c:symbol val="circle"/>
            <c:size val="4"/>
            <c:spPr>
              <a:solidFill>
                <a:srgbClr val="C00000"/>
              </a:solidFill>
              <a:ln w="9525">
                <a:solidFill>
                  <a:srgbClr val="C00000"/>
                </a:solidFill>
              </a:ln>
              <a:effectLst/>
            </c:spPr>
          </c:marker>
          <c:errBars>
            <c:errDir val="y"/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'8%cellobiose_4%xylose'!$J$118:$O$118</c:f>
              <c:strCache>
                <c:ptCount val="6"/>
                <c:pt idx="0">
                  <c:v>Start</c:v>
                </c:pt>
                <c:pt idx="1">
                  <c:v>24</c:v>
                </c:pt>
                <c:pt idx="2">
                  <c:v>48</c:v>
                </c:pt>
                <c:pt idx="3">
                  <c:v>71</c:v>
                </c:pt>
                <c:pt idx="4">
                  <c:v>94</c:v>
                </c:pt>
                <c:pt idx="5">
                  <c:v>119</c:v>
                </c:pt>
              </c:strCache>
            </c:strRef>
          </c:cat>
          <c:val>
            <c:numRef>
              <c:f>'8%cellobiose_4%xylose'!$J$119:$O$119</c:f>
              <c:numCache>
                <c:formatCode>General</c:formatCode>
                <c:ptCount val="6"/>
                <c:pt idx="0">
                  <c:v>83.6</c:v>
                </c:pt>
                <c:pt idx="1">
                  <c:v>73</c:v>
                </c:pt>
                <c:pt idx="2">
                  <c:v>72.099999999999994</c:v>
                </c:pt>
                <c:pt idx="3">
                  <c:v>72.13</c:v>
                </c:pt>
                <c:pt idx="4">
                  <c:v>71.02000000000001</c:v>
                </c:pt>
                <c:pt idx="5">
                  <c:v>70.98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8DBB-4458-B2A2-7FDE91F7B538}"/>
            </c:ext>
          </c:extLst>
        </c:ser>
        <c:ser>
          <c:idx val="1"/>
          <c:order val="1"/>
          <c:tx>
            <c:strRef>
              <c:f>'8%cellobiose_4%xylose'!$I$120</c:f>
              <c:strCache>
                <c:ptCount val="1"/>
                <c:pt idx="0">
                  <c:v>Xylose</c:v>
                </c:pt>
              </c:strCache>
            </c:strRef>
          </c:tx>
          <c:spPr>
            <a:ln w="22225" cap="rnd">
              <a:solidFill>
                <a:srgbClr val="008000"/>
              </a:solidFill>
              <a:round/>
            </a:ln>
            <a:effectLst/>
          </c:spPr>
          <c:marker>
            <c:symbol val="square"/>
            <c:size val="4"/>
            <c:spPr>
              <a:solidFill>
                <a:srgbClr val="008000"/>
              </a:solidFill>
              <a:ln w="9525">
                <a:solidFill>
                  <a:srgbClr val="008000"/>
                </a:solidFill>
              </a:ln>
              <a:effectLst/>
            </c:spPr>
          </c:marker>
          <c:errBars>
            <c:errDir val="y"/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'8%cellobiose_4%xylose'!$J$118:$O$118</c:f>
              <c:strCache>
                <c:ptCount val="6"/>
                <c:pt idx="0">
                  <c:v>Start</c:v>
                </c:pt>
                <c:pt idx="1">
                  <c:v>24</c:v>
                </c:pt>
                <c:pt idx="2">
                  <c:v>48</c:v>
                </c:pt>
                <c:pt idx="3">
                  <c:v>71</c:v>
                </c:pt>
                <c:pt idx="4">
                  <c:v>94</c:v>
                </c:pt>
                <c:pt idx="5">
                  <c:v>119</c:v>
                </c:pt>
              </c:strCache>
            </c:strRef>
          </c:cat>
          <c:val>
            <c:numRef>
              <c:f>'8%cellobiose_4%xylose'!$J$120:$O$120</c:f>
              <c:numCache>
                <c:formatCode>General</c:formatCode>
                <c:ptCount val="6"/>
                <c:pt idx="0">
                  <c:v>40</c:v>
                </c:pt>
                <c:pt idx="1">
                  <c:v>30.6</c:v>
                </c:pt>
                <c:pt idx="2">
                  <c:v>29.4</c:v>
                </c:pt>
                <c:pt idx="3">
                  <c:v>25.299999999999997</c:v>
                </c:pt>
                <c:pt idx="4">
                  <c:v>22.200000000000003</c:v>
                </c:pt>
                <c:pt idx="5">
                  <c:v>17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8DBB-4458-B2A2-7FDE91F7B5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51461248"/>
        <c:axId val="351461808"/>
      </c:lineChart>
      <c:catAx>
        <c:axId val="35146124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7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700" b="1">
                    <a:solidFill>
                      <a:schemeClr val="tx1"/>
                    </a:solidFill>
                  </a:rPr>
                  <a:t>Time,</a:t>
                </a:r>
                <a:r>
                  <a:rPr lang="en-US" sz="700" b="1" baseline="0">
                    <a:solidFill>
                      <a:schemeClr val="tx1"/>
                    </a:solidFill>
                  </a:rPr>
                  <a:t> h</a:t>
                </a:r>
                <a:endParaRPr lang="uk-UA" sz="700" b="1">
                  <a:solidFill>
                    <a:schemeClr val="tx1"/>
                  </a:solidFill>
                </a:endParaRPr>
              </a:p>
            </c:rich>
          </c:tx>
          <c:layout>
            <c:manualLayout>
              <c:xMode val="edge"/>
              <c:yMode val="edge"/>
              <c:x val="0.54665674247851004"/>
              <c:y val="0.9281650697815185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7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out"/>
        <c:tickLblPos val="nextTo"/>
        <c:spPr>
          <a:noFill/>
          <a:ln w="127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51461808"/>
        <c:crosses val="autoZero"/>
        <c:auto val="1"/>
        <c:lblAlgn val="ctr"/>
        <c:lblOffset val="100"/>
        <c:noMultiLvlLbl val="0"/>
      </c:catAx>
      <c:valAx>
        <c:axId val="3514618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800" b="1" dirty="0">
                    <a:solidFill>
                      <a:schemeClr val="tx1"/>
                    </a:solidFill>
                  </a:rPr>
                  <a:t>Sugar consumption, g/L</a:t>
                </a:r>
                <a:endParaRPr lang="uk-UA" sz="800" b="1" dirty="0">
                  <a:solidFill>
                    <a:schemeClr val="tx1"/>
                  </a:solidFill>
                </a:endParaRPr>
              </a:p>
            </c:rich>
          </c:tx>
          <c:layout>
            <c:manualLayout>
              <c:xMode val="edge"/>
              <c:yMode val="edge"/>
              <c:x val="0"/>
              <c:y val="0.1897116795451846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270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51461248"/>
        <c:crosses val="autoZero"/>
        <c:crossBetween val="midCat"/>
        <c:majorUnit val="2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8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800" b="1" i="0" u="none" strike="noStrike" baseline="0" dirty="0" smtClean="0">
                <a:effectLst/>
              </a:rPr>
              <a:t>BEP/cat8∆/gh1-1/CDT-1m</a:t>
            </a:r>
            <a:endParaRPr lang="ru-RU" sz="800" b="1" dirty="0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27438205064302162"/>
          <c:y val="4.865362117505199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0608430895065714"/>
          <c:y val="0.10628900729852203"/>
          <c:w val="0.73140296723787435"/>
          <c:h val="0.68446737932728707"/>
        </c:manualLayout>
      </c:layout>
      <c:lineChart>
        <c:grouping val="standard"/>
        <c:varyColors val="0"/>
        <c:ser>
          <c:idx val="0"/>
          <c:order val="0"/>
          <c:tx>
            <c:strRef>
              <c:f>'8%cellobiose_4%xylose'!$I$124</c:f>
              <c:strCache>
                <c:ptCount val="1"/>
                <c:pt idx="0">
                  <c:v>Cellobiose</c:v>
                </c:pt>
              </c:strCache>
            </c:strRef>
          </c:tx>
          <c:spPr>
            <a:ln w="22225" cap="rnd">
              <a:solidFill>
                <a:srgbClr val="C00000"/>
              </a:solidFill>
              <a:round/>
            </a:ln>
            <a:effectLst/>
          </c:spPr>
          <c:marker>
            <c:symbol val="circle"/>
            <c:size val="4"/>
            <c:spPr>
              <a:solidFill>
                <a:srgbClr val="C00000"/>
              </a:solidFill>
              <a:ln w="9525">
                <a:solidFill>
                  <a:srgbClr val="C00000"/>
                </a:solidFill>
              </a:ln>
              <a:effectLst/>
            </c:spPr>
          </c:marker>
          <c:errBars>
            <c:errDir val="y"/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'8%cellobiose_4%xylose'!$J$123:$O$123</c:f>
              <c:strCache>
                <c:ptCount val="6"/>
                <c:pt idx="0">
                  <c:v>Start</c:v>
                </c:pt>
                <c:pt idx="1">
                  <c:v>24</c:v>
                </c:pt>
                <c:pt idx="2">
                  <c:v>48</c:v>
                </c:pt>
                <c:pt idx="3">
                  <c:v>71</c:v>
                </c:pt>
                <c:pt idx="4">
                  <c:v>94</c:v>
                </c:pt>
                <c:pt idx="5">
                  <c:v>119</c:v>
                </c:pt>
              </c:strCache>
            </c:strRef>
          </c:cat>
          <c:val>
            <c:numRef>
              <c:f>'8%cellobiose_4%xylose'!$J$124:$O$124</c:f>
              <c:numCache>
                <c:formatCode>General</c:formatCode>
                <c:ptCount val="6"/>
                <c:pt idx="0">
                  <c:v>83.6</c:v>
                </c:pt>
                <c:pt idx="1">
                  <c:v>76.100000000000009</c:v>
                </c:pt>
                <c:pt idx="2">
                  <c:v>74.3</c:v>
                </c:pt>
                <c:pt idx="3">
                  <c:v>73.5</c:v>
                </c:pt>
                <c:pt idx="4">
                  <c:v>68.400000000000006</c:v>
                </c:pt>
                <c:pt idx="5">
                  <c:v>61.1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7FA4-49EB-A84D-DFB75CA29312}"/>
            </c:ext>
          </c:extLst>
        </c:ser>
        <c:ser>
          <c:idx val="1"/>
          <c:order val="1"/>
          <c:tx>
            <c:strRef>
              <c:f>'8%cellobiose_4%xylose'!$I$125</c:f>
              <c:strCache>
                <c:ptCount val="1"/>
                <c:pt idx="0">
                  <c:v>Xylose</c:v>
                </c:pt>
              </c:strCache>
            </c:strRef>
          </c:tx>
          <c:spPr>
            <a:ln w="22225" cap="rnd">
              <a:solidFill>
                <a:srgbClr val="008000"/>
              </a:solidFill>
              <a:round/>
            </a:ln>
            <a:effectLst/>
          </c:spPr>
          <c:marker>
            <c:symbol val="square"/>
            <c:size val="4"/>
            <c:spPr>
              <a:solidFill>
                <a:srgbClr val="008000"/>
              </a:solidFill>
              <a:ln w="9525">
                <a:solidFill>
                  <a:srgbClr val="008000"/>
                </a:solidFill>
              </a:ln>
              <a:effectLst/>
            </c:spPr>
          </c:marker>
          <c:errBars>
            <c:errDir val="y"/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'8%cellobiose_4%xylose'!$J$123:$O$123</c:f>
              <c:strCache>
                <c:ptCount val="6"/>
                <c:pt idx="0">
                  <c:v>Start</c:v>
                </c:pt>
                <c:pt idx="1">
                  <c:v>24</c:v>
                </c:pt>
                <c:pt idx="2">
                  <c:v>48</c:v>
                </c:pt>
                <c:pt idx="3">
                  <c:v>71</c:v>
                </c:pt>
                <c:pt idx="4">
                  <c:v>94</c:v>
                </c:pt>
                <c:pt idx="5">
                  <c:v>119</c:v>
                </c:pt>
              </c:strCache>
            </c:strRef>
          </c:cat>
          <c:val>
            <c:numRef>
              <c:f>'8%cellobiose_4%xylose'!$J$125:$O$125</c:f>
              <c:numCache>
                <c:formatCode>General</c:formatCode>
                <c:ptCount val="6"/>
                <c:pt idx="0">
                  <c:v>40</c:v>
                </c:pt>
                <c:pt idx="1">
                  <c:v>33</c:v>
                </c:pt>
                <c:pt idx="2">
                  <c:v>28.2</c:v>
                </c:pt>
                <c:pt idx="3">
                  <c:v>25</c:v>
                </c:pt>
                <c:pt idx="4">
                  <c:v>24.3</c:v>
                </c:pt>
                <c:pt idx="5">
                  <c:v>18.2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7FA4-49EB-A84D-DFB75CA2931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51464608"/>
        <c:axId val="351465168"/>
      </c:lineChart>
      <c:catAx>
        <c:axId val="35146460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800" b="1">
                    <a:solidFill>
                      <a:schemeClr val="tx1"/>
                    </a:solidFill>
                  </a:rPr>
                  <a:t>Time,</a:t>
                </a:r>
                <a:r>
                  <a:rPr lang="en-US" sz="800" b="1" baseline="0">
                    <a:solidFill>
                      <a:schemeClr val="tx1"/>
                    </a:solidFill>
                  </a:rPr>
                  <a:t> h</a:t>
                </a:r>
                <a:endParaRPr lang="uk-UA" sz="800" b="1">
                  <a:solidFill>
                    <a:schemeClr val="tx1"/>
                  </a:solidFill>
                </a:endParaRPr>
              </a:p>
            </c:rich>
          </c:tx>
          <c:layout>
            <c:manualLayout>
              <c:xMode val="edge"/>
              <c:yMode val="edge"/>
              <c:x val="0.48249894155904599"/>
              <c:y val="0.9305139134511458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8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out"/>
        <c:tickLblPos val="nextTo"/>
        <c:spPr>
          <a:noFill/>
          <a:ln w="127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51465168"/>
        <c:crosses val="autoZero"/>
        <c:auto val="1"/>
        <c:lblAlgn val="ctr"/>
        <c:lblOffset val="100"/>
        <c:noMultiLvlLbl val="0"/>
      </c:catAx>
      <c:valAx>
        <c:axId val="3514651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1270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51464608"/>
        <c:crosses val="autoZero"/>
        <c:crossBetween val="midCat"/>
        <c:majorUnit val="2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800" b="1" i="0" u="none" strike="noStrike" baseline="0" dirty="0" smtClean="0">
                <a:solidFill>
                  <a:schemeClr val="tx1"/>
                </a:solidFill>
                <a:effectLst/>
              </a:rPr>
              <a:t>BEP/cat8∆/gh1-1/CDT-2mA</a:t>
            </a:r>
            <a:endParaRPr lang="ru-RU" sz="800" b="1" dirty="0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27450923662802901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1614071500473011"/>
          <c:y val="0.10319450008399776"/>
          <c:w val="0.74637694577145752"/>
          <c:h val="0.68937359450482516"/>
        </c:manualLayout>
      </c:layout>
      <c:lineChart>
        <c:grouping val="standard"/>
        <c:varyColors val="0"/>
        <c:ser>
          <c:idx val="0"/>
          <c:order val="0"/>
          <c:tx>
            <c:strRef>
              <c:f>'8%cellobiose_4%xylose'!$I$149</c:f>
              <c:strCache>
                <c:ptCount val="1"/>
                <c:pt idx="0">
                  <c:v>Cellobiose</c:v>
                </c:pt>
              </c:strCache>
            </c:strRef>
          </c:tx>
          <c:spPr>
            <a:ln w="22225" cap="rnd">
              <a:solidFill>
                <a:srgbClr val="C00000"/>
              </a:solidFill>
              <a:round/>
            </a:ln>
            <a:effectLst/>
          </c:spPr>
          <c:marker>
            <c:symbol val="circle"/>
            <c:size val="4"/>
            <c:spPr>
              <a:solidFill>
                <a:srgbClr val="C00000"/>
              </a:solidFill>
              <a:ln w="9525">
                <a:solidFill>
                  <a:srgbClr val="C00000"/>
                </a:solidFill>
              </a:ln>
              <a:effectLst/>
            </c:spPr>
          </c:marker>
          <c:cat>
            <c:strRef>
              <c:f>'8%cellobiose_4%xylose'!$J$148:$O$148</c:f>
              <c:strCache>
                <c:ptCount val="6"/>
                <c:pt idx="0">
                  <c:v>Start</c:v>
                </c:pt>
                <c:pt idx="1">
                  <c:v>24</c:v>
                </c:pt>
                <c:pt idx="2">
                  <c:v>48</c:v>
                </c:pt>
                <c:pt idx="3">
                  <c:v>71</c:v>
                </c:pt>
                <c:pt idx="4">
                  <c:v>94</c:v>
                </c:pt>
                <c:pt idx="5">
                  <c:v>119</c:v>
                </c:pt>
              </c:strCache>
            </c:strRef>
          </c:cat>
          <c:val>
            <c:numRef>
              <c:f>'8%cellobiose_4%xylose'!$J$149:$O$149</c:f>
              <c:numCache>
                <c:formatCode>General</c:formatCode>
                <c:ptCount val="6"/>
                <c:pt idx="0">
                  <c:v>83.6</c:v>
                </c:pt>
                <c:pt idx="1">
                  <c:v>74.599999999999994</c:v>
                </c:pt>
                <c:pt idx="2">
                  <c:v>73.7</c:v>
                </c:pt>
                <c:pt idx="3">
                  <c:v>72.2</c:v>
                </c:pt>
                <c:pt idx="4">
                  <c:v>65.900000000000006</c:v>
                </c:pt>
                <c:pt idx="5">
                  <c:v>66.5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F401-46B9-9590-6233B97E84D0}"/>
            </c:ext>
          </c:extLst>
        </c:ser>
        <c:ser>
          <c:idx val="1"/>
          <c:order val="1"/>
          <c:tx>
            <c:strRef>
              <c:f>'8%cellobiose_4%xylose'!$I$150</c:f>
              <c:strCache>
                <c:ptCount val="1"/>
                <c:pt idx="0">
                  <c:v>Xylose</c:v>
                </c:pt>
              </c:strCache>
            </c:strRef>
          </c:tx>
          <c:spPr>
            <a:ln w="22225" cap="rnd">
              <a:solidFill>
                <a:srgbClr val="008000"/>
              </a:solidFill>
              <a:round/>
            </a:ln>
            <a:effectLst/>
          </c:spPr>
          <c:marker>
            <c:symbol val="square"/>
            <c:size val="4"/>
            <c:spPr>
              <a:solidFill>
                <a:srgbClr val="008000"/>
              </a:solidFill>
              <a:ln w="9525">
                <a:solidFill>
                  <a:srgbClr val="008000"/>
                </a:solidFill>
              </a:ln>
              <a:effectLst/>
            </c:spPr>
          </c:marker>
          <c:cat>
            <c:strRef>
              <c:f>'8%cellobiose_4%xylose'!$J$148:$O$148</c:f>
              <c:strCache>
                <c:ptCount val="6"/>
                <c:pt idx="0">
                  <c:v>Start</c:v>
                </c:pt>
                <c:pt idx="1">
                  <c:v>24</c:v>
                </c:pt>
                <c:pt idx="2">
                  <c:v>48</c:v>
                </c:pt>
                <c:pt idx="3">
                  <c:v>71</c:v>
                </c:pt>
                <c:pt idx="4">
                  <c:v>94</c:v>
                </c:pt>
                <c:pt idx="5">
                  <c:v>119</c:v>
                </c:pt>
              </c:strCache>
            </c:strRef>
          </c:cat>
          <c:val>
            <c:numRef>
              <c:f>'8%cellobiose_4%xylose'!$J$150:$O$150</c:f>
              <c:numCache>
                <c:formatCode>General</c:formatCode>
                <c:ptCount val="6"/>
                <c:pt idx="0">
                  <c:v>40</c:v>
                </c:pt>
                <c:pt idx="1">
                  <c:v>29.2</c:v>
                </c:pt>
                <c:pt idx="2">
                  <c:v>21.6</c:v>
                </c:pt>
                <c:pt idx="3">
                  <c:v>18.600000000000001</c:v>
                </c:pt>
                <c:pt idx="4">
                  <c:v>12.5</c:v>
                </c:pt>
                <c:pt idx="5">
                  <c:v>7.1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F401-46B9-9590-6233B97E84D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66803344"/>
        <c:axId val="366803904"/>
      </c:lineChart>
      <c:catAx>
        <c:axId val="36680334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800" b="1" dirty="0">
                    <a:solidFill>
                      <a:schemeClr val="tx1"/>
                    </a:solidFill>
                  </a:rPr>
                  <a:t>Time,</a:t>
                </a:r>
                <a:r>
                  <a:rPr lang="en-US" sz="800" b="1" baseline="0" dirty="0">
                    <a:solidFill>
                      <a:schemeClr val="tx1"/>
                    </a:solidFill>
                  </a:rPr>
                  <a:t> h</a:t>
                </a:r>
                <a:endParaRPr lang="uk-UA" sz="800" b="1" dirty="0">
                  <a:solidFill>
                    <a:schemeClr val="tx1"/>
                  </a:solidFill>
                </a:endParaRPr>
              </a:p>
            </c:rich>
          </c:tx>
          <c:layout>
            <c:manualLayout>
              <c:xMode val="edge"/>
              <c:yMode val="edge"/>
              <c:x val="0.49547889740646101"/>
              <c:y val="0.9279567595937615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8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out"/>
        <c:tickLblPos val="nextTo"/>
        <c:spPr>
          <a:noFill/>
          <a:ln w="127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66803904"/>
        <c:crosses val="autoZero"/>
        <c:auto val="1"/>
        <c:lblAlgn val="ctr"/>
        <c:lblOffset val="100"/>
        <c:noMultiLvlLbl val="0"/>
      </c:catAx>
      <c:valAx>
        <c:axId val="366803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1270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66803344"/>
        <c:crosses val="autoZero"/>
        <c:crossBetween val="midCat"/>
        <c:majorUnit val="2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800" b="1" i="0" u="none" strike="noStrike" baseline="0" dirty="0" smtClean="0">
                <a:solidFill>
                  <a:schemeClr val="tx1"/>
                </a:solidFill>
                <a:effectLst/>
              </a:rPr>
              <a:t>BEP/cat8∆/CBP-1/CDT-1m</a:t>
            </a:r>
            <a:endParaRPr lang="ru-RU" sz="800" b="1" dirty="0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3565958029976021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9491490518477025"/>
          <c:y val="0.11041897126371177"/>
          <c:w val="0.72684773996618079"/>
          <c:h val="0.68059870742331308"/>
        </c:manualLayout>
      </c:layout>
      <c:lineChart>
        <c:grouping val="standard"/>
        <c:varyColors val="0"/>
        <c:ser>
          <c:idx val="0"/>
          <c:order val="0"/>
          <c:tx>
            <c:strRef>
              <c:f>'8%cellobiose_4%xylose'!$I$139</c:f>
              <c:strCache>
                <c:ptCount val="1"/>
                <c:pt idx="0">
                  <c:v>Cellobiose</c:v>
                </c:pt>
              </c:strCache>
            </c:strRef>
          </c:tx>
          <c:spPr>
            <a:ln w="22225" cap="rnd">
              <a:solidFill>
                <a:srgbClr val="C00000"/>
              </a:solidFill>
              <a:round/>
            </a:ln>
            <a:effectLst/>
          </c:spPr>
          <c:marker>
            <c:symbol val="circle"/>
            <c:size val="4"/>
            <c:spPr>
              <a:solidFill>
                <a:srgbClr val="C00000"/>
              </a:solidFill>
              <a:ln w="9525">
                <a:solidFill>
                  <a:srgbClr val="C00000"/>
                </a:solidFill>
              </a:ln>
              <a:effectLst/>
            </c:spPr>
          </c:marker>
          <c:errBars>
            <c:errDir val="y"/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'8%cellobiose_4%xylose'!$J$138:$O$138</c:f>
              <c:strCache>
                <c:ptCount val="6"/>
                <c:pt idx="0">
                  <c:v>Start</c:v>
                </c:pt>
                <c:pt idx="1">
                  <c:v>24</c:v>
                </c:pt>
                <c:pt idx="2">
                  <c:v>48</c:v>
                </c:pt>
                <c:pt idx="3">
                  <c:v>71</c:v>
                </c:pt>
                <c:pt idx="4">
                  <c:v>94</c:v>
                </c:pt>
                <c:pt idx="5">
                  <c:v>119</c:v>
                </c:pt>
              </c:strCache>
            </c:strRef>
          </c:cat>
          <c:val>
            <c:numRef>
              <c:f>'8%cellobiose_4%xylose'!$J$139:$O$139</c:f>
              <c:numCache>
                <c:formatCode>General</c:formatCode>
                <c:ptCount val="6"/>
                <c:pt idx="0">
                  <c:v>83.6</c:v>
                </c:pt>
                <c:pt idx="1">
                  <c:v>73</c:v>
                </c:pt>
                <c:pt idx="2">
                  <c:v>72.8</c:v>
                </c:pt>
                <c:pt idx="3">
                  <c:v>71.7</c:v>
                </c:pt>
                <c:pt idx="4">
                  <c:v>68.8</c:v>
                </c:pt>
                <c:pt idx="5">
                  <c:v>65.400000000000006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C329-44C8-9FF7-4ED6886D8C3C}"/>
            </c:ext>
          </c:extLst>
        </c:ser>
        <c:ser>
          <c:idx val="1"/>
          <c:order val="1"/>
          <c:tx>
            <c:strRef>
              <c:f>'8%cellobiose_4%xylose'!$I$140</c:f>
              <c:strCache>
                <c:ptCount val="1"/>
                <c:pt idx="0">
                  <c:v>Xylose</c:v>
                </c:pt>
              </c:strCache>
            </c:strRef>
          </c:tx>
          <c:spPr>
            <a:ln w="22225" cap="rnd">
              <a:solidFill>
                <a:srgbClr val="008000"/>
              </a:solidFill>
              <a:round/>
            </a:ln>
            <a:effectLst/>
          </c:spPr>
          <c:marker>
            <c:symbol val="square"/>
            <c:size val="4"/>
            <c:spPr>
              <a:solidFill>
                <a:srgbClr val="008000"/>
              </a:solidFill>
              <a:ln w="9525">
                <a:solidFill>
                  <a:srgbClr val="008000"/>
                </a:solidFill>
              </a:ln>
              <a:effectLst/>
            </c:spPr>
          </c:marker>
          <c:cat>
            <c:strRef>
              <c:f>'8%cellobiose_4%xylose'!$J$138:$O$138</c:f>
              <c:strCache>
                <c:ptCount val="6"/>
                <c:pt idx="0">
                  <c:v>Start</c:v>
                </c:pt>
                <c:pt idx="1">
                  <c:v>24</c:v>
                </c:pt>
                <c:pt idx="2">
                  <c:v>48</c:v>
                </c:pt>
                <c:pt idx="3">
                  <c:v>71</c:v>
                </c:pt>
                <c:pt idx="4">
                  <c:v>94</c:v>
                </c:pt>
                <c:pt idx="5">
                  <c:v>119</c:v>
                </c:pt>
              </c:strCache>
            </c:strRef>
          </c:cat>
          <c:val>
            <c:numRef>
              <c:f>'8%cellobiose_4%xylose'!$J$140:$O$140</c:f>
              <c:numCache>
                <c:formatCode>General</c:formatCode>
                <c:ptCount val="6"/>
                <c:pt idx="0">
                  <c:v>40</c:v>
                </c:pt>
                <c:pt idx="1">
                  <c:v>30.6</c:v>
                </c:pt>
                <c:pt idx="2">
                  <c:v>24.700000000000003</c:v>
                </c:pt>
                <c:pt idx="3">
                  <c:v>22.1</c:v>
                </c:pt>
                <c:pt idx="4">
                  <c:v>12.3</c:v>
                </c:pt>
                <c:pt idx="5">
                  <c:v>12.2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C329-44C8-9FF7-4ED6886D8C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66806704"/>
        <c:axId val="366807264"/>
      </c:lineChart>
      <c:catAx>
        <c:axId val="36680670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800" b="1" dirty="0" smtClean="0">
                    <a:solidFill>
                      <a:schemeClr val="tx1"/>
                    </a:solidFill>
                  </a:rPr>
                  <a:t>Time,</a:t>
                </a:r>
                <a:r>
                  <a:rPr lang="en-US" sz="800" b="1" baseline="0" dirty="0" smtClean="0">
                    <a:solidFill>
                      <a:schemeClr val="tx1"/>
                    </a:solidFill>
                  </a:rPr>
                  <a:t> h</a:t>
                </a:r>
                <a:endParaRPr lang="ru-RU" sz="800" b="1" dirty="0">
                  <a:solidFill>
                    <a:schemeClr val="tx1"/>
                  </a:solidFill>
                </a:endParaRPr>
              </a:p>
            </c:rich>
          </c:tx>
          <c:layout>
            <c:manualLayout>
              <c:xMode val="edge"/>
              <c:yMode val="edge"/>
              <c:x val="0.54167122233089249"/>
              <c:y val="0.9258334323006255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out"/>
        <c:tickLblPos val="nextTo"/>
        <c:spPr>
          <a:noFill/>
          <a:ln w="127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66807264"/>
        <c:crosses val="autoZero"/>
        <c:auto val="1"/>
        <c:lblAlgn val="ctr"/>
        <c:lblOffset val="100"/>
        <c:noMultiLvlLbl val="0"/>
      </c:catAx>
      <c:valAx>
        <c:axId val="3668072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800" b="0" i="0" u="none" strike="noStrike" kern="1200" baseline="0">
                    <a:solidFill>
                      <a:srgbClr val="000000">
                        <a:lumMod val="65000"/>
                        <a:lumOff val="35000"/>
                      </a:srgb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800" b="1" i="0" baseline="0" dirty="0" smtClean="0">
                    <a:solidFill>
                      <a:schemeClr val="tx1"/>
                    </a:solidFill>
                    <a:effectLst/>
                  </a:rPr>
                  <a:t>Sugar consumption, g/L</a:t>
                </a:r>
                <a:endParaRPr lang="ru-RU" sz="800" b="1" dirty="0" smtClean="0">
                  <a:solidFill>
                    <a:schemeClr val="tx1"/>
                  </a:solidFill>
                  <a:effectLst/>
                </a:endParaRPr>
              </a:p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800">
                    <a:solidFill>
                      <a:srgbClr val="000000">
                        <a:lumMod val="65000"/>
                        <a:lumOff val="35000"/>
                      </a:srgbClr>
                    </a:solidFill>
                  </a:defRPr>
                </a:pPr>
                <a:endParaRPr lang="ru-RU" sz="800" b="1" dirty="0">
                  <a:solidFill>
                    <a:schemeClr val="tx1"/>
                  </a:solidFill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800" b="0" i="0" u="none" strike="noStrike" kern="1200" baseline="0">
                  <a:solidFill>
                    <a:srgbClr val="000000">
                      <a:lumMod val="65000"/>
                      <a:lumOff val="35000"/>
                    </a:srgb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270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66806704"/>
        <c:crosses val="autoZero"/>
        <c:crossBetween val="midCat"/>
        <c:majorUnit val="2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419541237517207"/>
          <c:y val="3.8053509579551933E-2"/>
          <c:w val="0.58668666444469131"/>
          <c:h val="0.78499919762001757"/>
        </c:manualLayout>
      </c:layout>
      <c:lineChart>
        <c:grouping val="standard"/>
        <c:varyColors val="0"/>
        <c:ser>
          <c:idx val="0"/>
          <c:order val="0"/>
          <c:tx>
            <c:strRef>
              <c:f>ART!$A$13</c:f>
              <c:strCache>
                <c:ptCount val="1"/>
                <c:pt idx="0">
                  <c:v>BEP/cat8Δ</c:v>
                </c:pt>
              </c:strCache>
            </c:strRef>
          </c:tx>
          <c:spPr>
            <a:ln w="22225" cap="rnd">
              <a:solidFill>
                <a:srgbClr val="C00000"/>
              </a:solidFill>
              <a:prstDash val="solid"/>
              <a:round/>
            </a:ln>
            <a:effectLst/>
          </c:spPr>
          <c:marker>
            <c:symbol val="circle"/>
            <c:size val="4"/>
            <c:spPr>
              <a:solidFill>
                <a:srgbClr val="C00000"/>
              </a:solidFill>
              <a:ln w="9525">
                <a:solidFill>
                  <a:srgbClr val="C00000"/>
                </a:solidFill>
                <a:prstDash val="solid"/>
              </a:ln>
              <a:effectLst/>
            </c:spPr>
          </c:marker>
          <c:errBars>
            <c:errDir val="y"/>
            <c:errBarType val="both"/>
            <c:errValType val="percentage"/>
            <c:noEndCap val="0"/>
            <c:val val="10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numRef>
              <c:f>ART!$B$12:$G$12</c:f>
              <c:numCache>
                <c:formatCode>General</c:formatCode>
                <c:ptCount val="6"/>
                <c:pt idx="0">
                  <c:v>0</c:v>
                </c:pt>
                <c:pt idx="1">
                  <c:v>24</c:v>
                </c:pt>
                <c:pt idx="2">
                  <c:v>48</c:v>
                </c:pt>
                <c:pt idx="3">
                  <c:v>72</c:v>
                </c:pt>
                <c:pt idx="4">
                  <c:v>96</c:v>
                </c:pt>
                <c:pt idx="5">
                  <c:v>120</c:v>
                </c:pt>
              </c:numCache>
            </c:numRef>
          </c:cat>
          <c:val>
            <c:numRef>
              <c:f>ART!$B$13:$G$13</c:f>
              <c:numCache>
                <c:formatCode>General</c:formatCode>
                <c:ptCount val="6"/>
                <c:pt idx="0">
                  <c:v>0</c:v>
                </c:pt>
                <c:pt idx="1">
                  <c:v>0</c:v>
                </c:pt>
                <c:pt idx="2">
                  <c:v>2.5999999999999999E-2</c:v>
                </c:pt>
                <c:pt idx="3">
                  <c:v>0.28699999999999998</c:v>
                </c:pt>
                <c:pt idx="4">
                  <c:v>0.14929999999999999</c:v>
                </c:pt>
                <c:pt idx="5">
                  <c:v>5.3999999999999999E-2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ART!$A$16</c:f>
              <c:strCache>
                <c:ptCount val="1"/>
                <c:pt idx="0">
                  <c:v>BEP/cat8∆/gh1-1/CDT-2m</c:v>
                </c:pt>
              </c:strCache>
            </c:strRef>
          </c:tx>
          <c:spPr>
            <a:ln w="22225" cap="rnd">
              <a:solidFill>
                <a:srgbClr val="008000"/>
              </a:solidFill>
              <a:round/>
            </a:ln>
            <a:effectLst/>
          </c:spPr>
          <c:marker>
            <c:symbol val="diamond"/>
            <c:size val="4"/>
            <c:spPr>
              <a:solidFill>
                <a:srgbClr val="008000"/>
              </a:solidFill>
              <a:ln w="9525">
                <a:solidFill>
                  <a:srgbClr val="008000"/>
                </a:solidFill>
              </a:ln>
              <a:effectLst/>
            </c:spPr>
          </c:marker>
          <c:cat>
            <c:numRef>
              <c:f>ART!$B$12:$G$12</c:f>
              <c:numCache>
                <c:formatCode>General</c:formatCode>
                <c:ptCount val="6"/>
                <c:pt idx="0">
                  <c:v>0</c:v>
                </c:pt>
                <c:pt idx="1">
                  <c:v>24</c:v>
                </c:pt>
                <c:pt idx="2">
                  <c:v>48</c:v>
                </c:pt>
                <c:pt idx="3">
                  <c:v>72</c:v>
                </c:pt>
                <c:pt idx="4">
                  <c:v>96</c:v>
                </c:pt>
                <c:pt idx="5">
                  <c:v>120</c:v>
                </c:pt>
              </c:numCache>
            </c:numRef>
          </c:cat>
          <c:val>
            <c:numRef>
              <c:f>ART!$B$16:$G$16</c:f>
              <c:numCache>
                <c:formatCode>General</c:formatCode>
                <c:ptCount val="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ART!$A$17</c:f>
              <c:strCache>
                <c:ptCount val="1"/>
                <c:pt idx="0">
                  <c:v>BEP/cat8∆/CBP-1/CDT-2m</c:v>
                </c:pt>
              </c:strCache>
            </c:strRef>
          </c:tx>
          <c:spPr>
            <a:ln w="22225" cap="rnd">
              <a:solidFill>
                <a:schemeClr val="accent1">
                  <a:lumMod val="75000"/>
                </a:schemeClr>
              </a:solidFill>
              <a:round/>
            </a:ln>
            <a:effectLst/>
          </c:spPr>
          <c:marker>
            <c:symbol val="triangle"/>
            <c:size val="4"/>
            <c:spPr>
              <a:solidFill>
                <a:schemeClr val="accent1">
                  <a:lumMod val="75000"/>
                </a:schemeClr>
              </a:solidFill>
              <a:ln w="9525">
                <a:solidFill>
                  <a:schemeClr val="accent1">
                    <a:lumMod val="75000"/>
                  </a:schemeClr>
                </a:solidFill>
              </a:ln>
              <a:effectLst/>
            </c:spPr>
          </c:marker>
          <c:cat>
            <c:numRef>
              <c:f>ART!$B$12:$G$12</c:f>
              <c:numCache>
                <c:formatCode>General</c:formatCode>
                <c:ptCount val="6"/>
                <c:pt idx="0">
                  <c:v>0</c:v>
                </c:pt>
                <c:pt idx="1">
                  <c:v>24</c:v>
                </c:pt>
                <c:pt idx="2">
                  <c:v>48</c:v>
                </c:pt>
                <c:pt idx="3">
                  <c:v>72</c:v>
                </c:pt>
                <c:pt idx="4">
                  <c:v>96</c:v>
                </c:pt>
                <c:pt idx="5">
                  <c:v>120</c:v>
                </c:pt>
              </c:numCache>
            </c:numRef>
          </c:cat>
          <c:val>
            <c:numRef>
              <c:f>ART!$B$17:$G$17</c:f>
              <c:numCache>
                <c:formatCode>General</c:formatCode>
                <c:ptCount val="6"/>
                <c:pt idx="0">
                  <c:v>0</c:v>
                </c:pt>
                <c:pt idx="1">
                  <c:v>0</c:v>
                </c:pt>
                <c:pt idx="2">
                  <c:v>1.6E-2</c:v>
                </c:pt>
                <c:pt idx="3">
                  <c:v>2.3E-2</c:v>
                </c:pt>
                <c:pt idx="4">
                  <c:v>1.9E-2</c:v>
                </c:pt>
                <c:pt idx="5">
                  <c:v>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55609040"/>
        <c:axId val="255608480"/>
      </c:lineChart>
      <c:catAx>
        <c:axId val="25560904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800" b="1" dirty="0">
                    <a:solidFill>
                      <a:sysClr val="windowText" lastClr="000000"/>
                    </a:solidFill>
                  </a:rPr>
                  <a:t>Time,</a:t>
                </a:r>
                <a:r>
                  <a:rPr lang="en-US" sz="800" b="1" baseline="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800" b="1" baseline="0" dirty="0" smtClean="0">
                    <a:solidFill>
                      <a:sysClr val="windowText" lastClr="000000"/>
                    </a:solidFill>
                  </a:rPr>
                  <a:t>h</a:t>
                </a:r>
                <a:endParaRPr lang="ru-RU" sz="800" b="1" dirty="0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36376328556086363"/>
              <c:y val="0.915122868166074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55608480"/>
        <c:crosses val="autoZero"/>
        <c:auto val="1"/>
        <c:lblAlgn val="ctr"/>
        <c:lblOffset val="100"/>
        <c:tickMarkSkip val="1"/>
        <c:noMultiLvlLbl val="0"/>
      </c:catAx>
      <c:valAx>
        <c:axId val="2556084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800" dirty="0">
                    <a:solidFill>
                      <a:sysClr val="windowText" lastClr="000000"/>
                    </a:solidFill>
                  </a:rPr>
                  <a:t>Ethanol,</a:t>
                </a:r>
                <a:r>
                  <a:rPr lang="en-US" sz="800" baseline="0" dirty="0">
                    <a:solidFill>
                      <a:sysClr val="windowText" lastClr="000000"/>
                    </a:solidFill>
                  </a:rPr>
                  <a:t> g/L</a:t>
                </a:r>
                <a:endParaRPr lang="ru-RU" sz="800" dirty="0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"/>
              <c:y val="0.2936055942829584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270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55609040"/>
        <c:crosses val="autoZero"/>
        <c:crossBetween val="midCat"/>
        <c:majorUnit val="0.1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827792282338998"/>
          <c:y val="1.7786089611442324E-3"/>
          <c:w val="0.31722079949565224"/>
          <c:h val="0.8282640624314963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800" b="1" i="0" u="none" strike="noStrike" baseline="0" dirty="0" smtClean="0">
                <a:solidFill>
                  <a:schemeClr val="tx1"/>
                </a:solidFill>
                <a:effectLst/>
              </a:rPr>
              <a:t>BEP/cat8∆/CBP-1/CDT-2mAM </a:t>
            </a:r>
            <a:endParaRPr lang="ru-RU" sz="800" b="1" dirty="0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19637169944080288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7.6963126101457141E-2"/>
          <c:y val="0.10704988717728682"/>
          <c:w val="0.53140827489756037"/>
          <c:h val="0.69159940083285765"/>
        </c:manualLayout>
      </c:layout>
      <c:lineChart>
        <c:grouping val="standard"/>
        <c:varyColors val="0"/>
        <c:ser>
          <c:idx val="0"/>
          <c:order val="0"/>
          <c:tx>
            <c:strRef>
              <c:f>'8%cellobiose_4%xylose'!$I$154</c:f>
              <c:strCache>
                <c:ptCount val="1"/>
                <c:pt idx="0">
                  <c:v>Cellobiose</c:v>
                </c:pt>
              </c:strCache>
            </c:strRef>
          </c:tx>
          <c:spPr>
            <a:ln w="22225" cap="rnd">
              <a:solidFill>
                <a:srgbClr val="C00000"/>
              </a:solidFill>
              <a:round/>
            </a:ln>
            <a:effectLst/>
          </c:spPr>
          <c:marker>
            <c:symbol val="circle"/>
            <c:size val="4"/>
            <c:spPr>
              <a:solidFill>
                <a:srgbClr val="C00000"/>
              </a:solidFill>
              <a:ln w="9525">
                <a:solidFill>
                  <a:srgbClr val="C00000"/>
                </a:solidFill>
              </a:ln>
              <a:effectLst/>
            </c:spPr>
          </c:marker>
          <c:errBars>
            <c:errDir val="y"/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'8%cellobiose_4%xylose'!$J$153:$O$153</c:f>
              <c:strCache>
                <c:ptCount val="6"/>
                <c:pt idx="0">
                  <c:v>Start</c:v>
                </c:pt>
                <c:pt idx="1">
                  <c:v>24</c:v>
                </c:pt>
                <c:pt idx="2">
                  <c:v>48</c:v>
                </c:pt>
                <c:pt idx="3">
                  <c:v>71</c:v>
                </c:pt>
                <c:pt idx="4">
                  <c:v>94</c:v>
                </c:pt>
                <c:pt idx="5">
                  <c:v>119</c:v>
                </c:pt>
              </c:strCache>
            </c:strRef>
          </c:cat>
          <c:val>
            <c:numRef>
              <c:f>'8%cellobiose_4%xylose'!$J$154:$O$154</c:f>
              <c:numCache>
                <c:formatCode>General</c:formatCode>
                <c:ptCount val="6"/>
                <c:pt idx="0">
                  <c:v>83.6</c:v>
                </c:pt>
                <c:pt idx="1">
                  <c:v>80</c:v>
                </c:pt>
                <c:pt idx="2">
                  <c:v>77.2</c:v>
                </c:pt>
                <c:pt idx="3">
                  <c:v>68.7</c:v>
                </c:pt>
                <c:pt idx="4">
                  <c:v>61</c:v>
                </c:pt>
                <c:pt idx="5">
                  <c:v>46.5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71C2-437E-87E0-E7E464E01679}"/>
            </c:ext>
          </c:extLst>
        </c:ser>
        <c:ser>
          <c:idx val="1"/>
          <c:order val="1"/>
          <c:tx>
            <c:strRef>
              <c:f>'8%cellobiose_4%xylose'!$I$155</c:f>
              <c:strCache>
                <c:ptCount val="1"/>
                <c:pt idx="0">
                  <c:v>Xylose</c:v>
                </c:pt>
              </c:strCache>
            </c:strRef>
          </c:tx>
          <c:spPr>
            <a:ln w="22225" cap="rnd">
              <a:solidFill>
                <a:srgbClr val="008000"/>
              </a:solidFill>
              <a:round/>
            </a:ln>
            <a:effectLst/>
          </c:spPr>
          <c:marker>
            <c:symbol val="square"/>
            <c:size val="4"/>
            <c:spPr>
              <a:solidFill>
                <a:srgbClr val="008000"/>
              </a:solidFill>
              <a:ln w="9525">
                <a:solidFill>
                  <a:srgbClr val="008000"/>
                </a:solidFill>
              </a:ln>
              <a:effectLst/>
            </c:spPr>
          </c:marker>
          <c:cat>
            <c:strRef>
              <c:f>'8%cellobiose_4%xylose'!$J$153:$O$153</c:f>
              <c:strCache>
                <c:ptCount val="6"/>
                <c:pt idx="0">
                  <c:v>Start</c:v>
                </c:pt>
                <c:pt idx="1">
                  <c:v>24</c:v>
                </c:pt>
                <c:pt idx="2">
                  <c:v>48</c:v>
                </c:pt>
                <c:pt idx="3">
                  <c:v>71</c:v>
                </c:pt>
                <c:pt idx="4">
                  <c:v>94</c:v>
                </c:pt>
                <c:pt idx="5">
                  <c:v>119</c:v>
                </c:pt>
              </c:strCache>
            </c:strRef>
          </c:cat>
          <c:val>
            <c:numRef>
              <c:f>'8%cellobiose_4%xylose'!$J$155:$O$155</c:f>
              <c:numCache>
                <c:formatCode>General</c:formatCode>
                <c:ptCount val="6"/>
                <c:pt idx="0">
                  <c:v>40</c:v>
                </c:pt>
                <c:pt idx="1">
                  <c:v>34.6</c:v>
                </c:pt>
                <c:pt idx="2">
                  <c:v>21.7</c:v>
                </c:pt>
                <c:pt idx="3">
                  <c:v>17.5</c:v>
                </c:pt>
                <c:pt idx="4">
                  <c:v>8.9</c:v>
                </c:pt>
                <c:pt idx="5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71C2-437E-87E0-E7E464E016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5110928"/>
        <c:axId val="215111488"/>
      </c:lineChart>
      <c:catAx>
        <c:axId val="21511092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800" b="1" dirty="0">
                    <a:solidFill>
                      <a:schemeClr val="tx1"/>
                    </a:solidFill>
                  </a:rPr>
                  <a:t>Time,</a:t>
                </a:r>
                <a:r>
                  <a:rPr lang="en-US" sz="800" b="1" baseline="0" dirty="0">
                    <a:solidFill>
                      <a:schemeClr val="tx1"/>
                    </a:solidFill>
                  </a:rPr>
                  <a:t> h</a:t>
                </a:r>
                <a:endParaRPr lang="uk-UA" sz="800" b="1" dirty="0">
                  <a:solidFill>
                    <a:schemeClr val="tx1"/>
                  </a:solidFill>
                </a:endParaRPr>
              </a:p>
            </c:rich>
          </c:tx>
          <c:layout>
            <c:manualLayout>
              <c:xMode val="edge"/>
              <c:yMode val="edge"/>
              <c:x val="0.35171010410607972"/>
              <c:y val="0.9258334323006255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8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out"/>
        <c:tickLblPos val="nextTo"/>
        <c:spPr>
          <a:noFill/>
          <a:ln w="127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15111488"/>
        <c:crosses val="autoZero"/>
        <c:auto val="1"/>
        <c:lblAlgn val="ctr"/>
        <c:lblOffset val="100"/>
        <c:noMultiLvlLbl val="0"/>
      </c:catAx>
      <c:valAx>
        <c:axId val="2151114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1270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15110928"/>
        <c:crosses val="autoZero"/>
        <c:crossBetween val="midCat"/>
        <c:majorUnit val="20"/>
      </c:valAx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ayout>
        <c:manualLayout>
          <c:xMode val="edge"/>
          <c:yMode val="edge"/>
          <c:x val="0.70209900425007243"/>
          <c:y val="0.14207951990008774"/>
          <c:w val="0.2911416705333395"/>
          <c:h val="0.1696736761049538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800" b="1" i="0" u="none" strike="noStrike" baseline="0" dirty="0" smtClean="0">
                <a:solidFill>
                  <a:schemeClr val="tx1"/>
                </a:solidFill>
                <a:effectLst/>
              </a:rPr>
              <a:t>BEP/cat8∆</a:t>
            </a:r>
            <a:endParaRPr lang="ru-RU" sz="800" b="1" dirty="0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48930252143202396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20008584670950599"/>
          <c:y val="0.10244139540051106"/>
          <c:w val="0.74024698350379114"/>
          <c:h val="0.69078866715958764"/>
        </c:manualLayout>
      </c:layout>
      <c:lineChart>
        <c:grouping val="standard"/>
        <c:varyColors val="0"/>
        <c:ser>
          <c:idx val="0"/>
          <c:order val="0"/>
          <c:tx>
            <c:strRef>
              <c:f>'5%cellobiose_4%xylose_5%glucose'!$J$95</c:f>
              <c:strCache>
                <c:ptCount val="1"/>
                <c:pt idx="0">
                  <c:v>Cellobiose</c:v>
                </c:pt>
              </c:strCache>
            </c:strRef>
          </c:tx>
          <c:spPr>
            <a:ln w="22225" cap="rnd">
              <a:solidFill>
                <a:srgbClr val="C00000"/>
              </a:solidFill>
              <a:round/>
            </a:ln>
            <a:effectLst/>
          </c:spPr>
          <c:marker>
            <c:symbol val="circle"/>
            <c:size val="4"/>
            <c:spPr>
              <a:solidFill>
                <a:srgbClr val="C00000"/>
              </a:solidFill>
              <a:ln w="9525">
                <a:solidFill>
                  <a:srgbClr val="C00000"/>
                </a:solidFill>
              </a:ln>
              <a:effectLst/>
            </c:spPr>
          </c:marker>
          <c:errBars>
            <c:errDir val="y"/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'5%cellobiose_4%xylose_5%glucose'!$K$94:$Q$94</c:f>
              <c:strCache>
                <c:ptCount val="7"/>
                <c:pt idx="0">
                  <c:v>Start</c:v>
                </c:pt>
                <c:pt idx="1">
                  <c:v>20</c:v>
                </c:pt>
                <c:pt idx="2">
                  <c:v>42</c:v>
                </c:pt>
                <c:pt idx="3">
                  <c:v>66</c:v>
                </c:pt>
                <c:pt idx="4">
                  <c:v>88</c:v>
                </c:pt>
                <c:pt idx="5">
                  <c:v>112</c:v>
                </c:pt>
                <c:pt idx="6">
                  <c:v>136</c:v>
                </c:pt>
              </c:strCache>
            </c:strRef>
          </c:cat>
          <c:val>
            <c:numRef>
              <c:f>'5%cellobiose_4%xylose_5%glucose'!$K$95:$Q$95</c:f>
              <c:numCache>
                <c:formatCode>General</c:formatCode>
                <c:ptCount val="7"/>
                <c:pt idx="0">
                  <c:v>48.9</c:v>
                </c:pt>
                <c:pt idx="1">
                  <c:v>46.4</c:v>
                </c:pt>
                <c:pt idx="2">
                  <c:v>45.5</c:v>
                </c:pt>
                <c:pt idx="3">
                  <c:v>41.2</c:v>
                </c:pt>
                <c:pt idx="4">
                  <c:v>32.1</c:v>
                </c:pt>
                <c:pt idx="5">
                  <c:v>32.200000000000003</c:v>
                </c:pt>
                <c:pt idx="6">
                  <c:v>32.400000000000006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5AC7-4E67-8A8E-60CE3F55EB13}"/>
            </c:ext>
          </c:extLst>
        </c:ser>
        <c:ser>
          <c:idx val="1"/>
          <c:order val="1"/>
          <c:tx>
            <c:strRef>
              <c:f>'5%cellobiose_4%xylose_5%glucose'!$J$96</c:f>
              <c:strCache>
                <c:ptCount val="1"/>
                <c:pt idx="0">
                  <c:v>Xylose</c:v>
                </c:pt>
              </c:strCache>
            </c:strRef>
          </c:tx>
          <c:spPr>
            <a:ln w="22225" cap="rnd">
              <a:solidFill>
                <a:srgbClr val="008000"/>
              </a:solidFill>
              <a:round/>
            </a:ln>
            <a:effectLst/>
          </c:spPr>
          <c:marker>
            <c:symbol val="square"/>
            <c:size val="4"/>
            <c:spPr>
              <a:solidFill>
                <a:srgbClr val="008000"/>
              </a:solidFill>
              <a:ln w="9525">
                <a:solidFill>
                  <a:srgbClr val="008000"/>
                </a:solidFill>
              </a:ln>
              <a:effectLst/>
            </c:spPr>
          </c:marker>
          <c:errBars>
            <c:errDir val="y"/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'5%cellobiose_4%xylose_5%glucose'!$K$94:$Q$94</c:f>
              <c:strCache>
                <c:ptCount val="7"/>
                <c:pt idx="0">
                  <c:v>Start</c:v>
                </c:pt>
                <c:pt idx="1">
                  <c:v>20</c:v>
                </c:pt>
                <c:pt idx="2">
                  <c:v>42</c:v>
                </c:pt>
                <c:pt idx="3">
                  <c:v>66</c:v>
                </c:pt>
                <c:pt idx="4">
                  <c:v>88</c:v>
                </c:pt>
                <c:pt idx="5">
                  <c:v>112</c:v>
                </c:pt>
                <c:pt idx="6">
                  <c:v>136</c:v>
                </c:pt>
              </c:strCache>
            </c:strRef>
          </c:cat>
          <c:val>
            <c:numRef>
              <c:f>'5%cellobiose_4%xylose_5%glucose'!$K$96:$Q$96</c:f>
              <c:numCache>
                <c:formatCode>General</c:formatCode>
                <c:ptCount val="7"/>
                <c:pt idx="0">
                  <c:v>39.6</c:v>
                </c:pt>
                <c:pt idx="1">
                  <c:v>34.200000000000003</c:v>
                </c:pt>
                <c:pt idx="2">
                  <c:v>30.7</c:v>
                </c:pt>
                <c:pt idx="3">
                  <c:v>28.700000000000003</c:v>
                </c:pt>
                <c:pt idx="4">
                  <c:v>26.9</c:v>
                </c:pt>
                <c:pt idx="5">
                  <c:v>24.6</c:v>
                </c:pt>
                <c:pt idx="6">
                  <c:v>22.200000000000003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5AC7-4E67-8A8E-60CE3F55EB13}"/>
            </c:ext>
          </c:extLst>
        </c:ser>
        <c:ser>
          <c:idx val="2"/>
          <c:order val="2"/>
          <c:tx>
            <c:strRef>
              <c:f>'5%cellobiose_4%xylose_5%glucose'!$J$97</c:f>
              <c:strCache>
                <c:ptCount val="1"/>
                <c:pt idx="0">
                  <c:v>Glucose</c:v>
                </c:pt>
              </c:strCache>
            </c:strRef>
          </c:tx>
          <c:spPr>
            <a:ln w="22225" cap="rnd">
              <a:solidFill>
                <a:schemeClr val="accent1">
                  <a:lumMod val="75000"/>
                </a:schemeClr>
              </a:solidFill>
              <a:prstDash val="solid"/>
              <a:round/>
            </a:ln>
            <a:effectLst/>
          </c:spPr>
          <c:marker>
            <c:symbol val="circle"/>
            <c:size val="4"/>
            <c:spPr>
              <a:solidFill>
                <a:schemeClr val="accent1">
                  <a:lumMod val="75000"/>
                </a:schemeClr>
              </a:solidFill>
              <a:ln w="9525">
                <a:solidFill>
                  <a:schemeClr val="accent1">
                    <a:lumMod val="75000"/>
                  </a:schemeClr>
                </a:solidFill>
                <a:prstDash val="solid"/>
              </a:ln>
              <a:effectLst/>
            </c:spPr>
          </c:marker>
          <c:errBars>
            <c:errDir val="y"/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'5%cellobiose_4%xylose_5%glucose'!$K$94:$Q$94</c:f>
              <c:strCache>
                <c:ptCount val="7"/>
                <c:pt idx="0">
                  <c:v>Start</c:v>
                </c:pt>
                <c:pt idx="1">
                  <c:v>20</c:v>
                </c:pt>
                <c:pt idx="2">
                  <c:v>42</c:v>
                </c:pt>
                <c:pt idx="3">
                  <c:v>66</c:v>
                </c:pt>
                <c:pt idx="4">
                  <c:v>88</c:v>
                </c:pt>
                <c:pt idx="5">
                  <c:v>112</c:v>
                </c:pt>
                <c:pt idx="6">
                  <c:v>136</c:v>
                </c:pt>
              </c:strCache>
            </c:strRef>
          </c:cat>
          <c:val>
            <c:numRef>
              <c:f>'5%cellobiose_4%xylose_5%glucose'!$K$97:$Q$97</c:f>
              <c:numCache>
                <c:formatCode>General</c:formatCode>
                <c:ptCount val="7"/>
                <c:pt idx="0">
                  <c:v>48.7</c:v>
                </c:pt>
                <c:pt idx="1">
                  <c:v>12.3</c:v>
                </c:pt>
                <c:pt idx="2">
                  <c:v>2.4</c:v>
                </c:pt>
                <c:pt idx="3">
                  <c:v>1.6</c:v>
                </c:pt>
                <c:pt idx="4">
                  <c:v>0.36</c:v>
                </c:pt>
                <c:pt idx="5">
                  <c:v>0.43999999999999995</c:v>
                </c:pt>
                <c:pt idx="6">
                  <c:v>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5AC7-4E67-8A8E-60CE3F55EB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5114848"/>
        <c:axId val="215115408"/>
      </c:lineChart>
      <c:catAx>
        <c:axId val="21511484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800" b="1">
                    <a:solidFill>
                      <a:schemeClr val="tx1"/>
                    </a:solidFill>
                  </a:rPr>
                  <a:t>Time,</a:t>
                </a:r>
                <a:r>
                  <a:rPr lang="en-US" sz="800" b="1" baseline="0">
                    <a:solidFill>
                      <a:schemeClr val="tx1"/>
                    </a:solidFill>
                  </a:rPr>
                  <a:t> h</a:t>
                </a:r>
                <a:endParaRPr lang="uk-UA" sz="800" b="1">
                  <a:solidFill>
                    <a:schemeClr val="tx1"/>
                  </a:solidFill>
                </a:endParaRPr>
              </a:p>
            </c:rich>
          </c:tx>
          <c:layout>
            <c:manualLayout>
              <c:xMode val="edge"/>
              <c:yMode val="edge"/>
              <c:x val="0.49167702065955182"/>
              <c:y val="0.9258334323006256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8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out"/>
        <c:tickLblPos val="nextTo"/>
        <c:spPr>
          <a:noFill/>
          <a:ln w="127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15115408"/>
        <c:crosses val="autoZero"/>
        <c:auto val="1"/>
        <c:lblAlgn val="ctr"/>
        <c:lblOffset val="100"/>
        <c:noMultiLvlLbl val="0"/>
      </c:catAx>
      <c:valAx>
        <c:axId val="2151154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800" b="1" dirty="0">
                    <a:solidFill>
                      <a:schemeClr val="tx1"/>
                    </a:solidFill>
                  </a:rPr>
                  <a:t>Sugar consumption, g/L</a:t>
                </a:r>
                <a:endParaRPr lang="uk-UA" sz="800" b="1" dirty="0">
                  <a:solidFill>
                    <a:schemeClr val="tx1"/>
                  </a:solidFill>
                </a:endParaRPr>
              </a:p>
            </c:rich>
          </c:tx>
          <c:layout>
            <c:manualLayout>
              <c:xMode val="edge"/>
              <c:yMode val="edge"/>
              <c:x val="2.8244901832286073E-2"/>
              <c:y val="0.1198607242873397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270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15114848"/>
        <c:crosses val="autoZero"/>
        <c:crossBetween val="midCat"/>
        <c:majorUnit val="2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8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800" b="1" i="0" u="none" strike="noStrike" baseline="0" dirty="0" smtClean="0">
                <a:solidFill>
                  <a:schemeClr val="tx1"/>
                </a:solidFill>
                <a:effectLst/>
              </a:rPr>
              <a:t>BEP/cat8∆/gh1-1/CDT-1m</a:t>
            </a:r>
            <a:endParaRPr lang="ru-RU" sz="800" b="1" dirty="0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27452542810558589"/>
          <c:y val="3.51119359324529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1192319136849671"/>
          <c:y val="0.13462986297678767"/>
          <c:w val="0.75437000993883563"/>
          <c:h val="0.67309990019164512"/>
        </c:manualLayout>
      </c:layout>
      <c:lineChart>
        <c:grouping val="standard"/>
        <c:varyColors val="0"/>
        <c:ser>
          <c:idx val="0"/>
          <c:order val="0"/>
          <c:tx>
            <c:strRef>
              <c:f>'5%cellobiose_4%xylose_5%glucose'!$AA$91</c:f>
              <c:strCache>
                <c:ptCount val="1"/>
                <c:pt idx="0">
                  <c:v>Cellobiose</c:v>
                </c:pt>
              </c:strCache>
            </c:strRef>
          </c:tx>
          <c:spPr>
            <a:ln w="22225" cap="rnd">
              <a:solidFill>
                <a:srgbClr val="C00000"/>
              </a:solidFill>
              <a:round/>
            </a:ln>
            <a:effectLst/>
          </c:spPr>
          <c:marker>
            <c:symbol val="circle"/>
            <c:size val="4"/>
            <c:spPr>
              <a:solidFill>
                <a:srgbClr val="C00000"/>
              </a:solidFill>
              <a:ln w="9525">
                <a:solidFill>
                  <a:srgbClr val="C00000"/>
                </a:solidFill>
              </a:ln>
              <a:effectLst/>
            </c:spPr>
          </c:marker>
          <c:errBars>
            <c:errDir val="y"/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'5%cellobiose_4%xylose_5%glucose'!$AB$90:$AH$90</c:f>
              <c:strCache>
                <c:ptCount val="7"/>
                <c:pt idx="0">
                  <c:v>Start</c:v>
                </c:pt>
                <c:pt idx="1">
                  <c:v>20</c:v>
                </c:pt>
                <c:pt idx="2">
                  <c:v>42</c:v>
                </c:pt>
                <c:pt idx="3">
                  <c:v>66</c:v>
                </c:pt>
                <c:pt idx="4">
                  <c:v>88</c:v>
                </c:pt>
                <c:pt idx="5">
                  <c:v>112</c:v>
                </c:pt>
                <c:pt idx="6">
                  <c:v>136</c:v>
                </c:pt>
              </c:strCache>
            </c:strRef>
          </c:cat>
          <c:val>
            <c:numRef>
              <c:f>'5%cellobiose_4%xylose_5%glucose'!$AB$91:$AH$91</c:f>
              <c:numCache>
                <c:formatCode>General</c:formatCode>
                <c:ptCount val="7"/>
                <c:pt idx="0">
                  <c:v>48.9</c:v>
                </c:pt>
                <c:pt idx="1">
                  <c:v>25.4</c:v>
                </c:pt>
                <c:pt idx="2">
                  <c:v>23.2</c:v>
                </c:pt>
                <c:pt idx="3">
                  <c:v>23.3</c:v>
                </c:pt>
                <c:pt idx="4">
                  <c:v>20.100000000000001</c:v>
                </c:pt>
                <c:pt idx="5">
                  <c:v>18.600000000000001</c:v>
                </c:pt>
                <c:pt idx="6">
                  <c:v>16.899999999999999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A794-4707-85C9-C130DA0A0557}"/>
            </c:ext>
          </c:extLst>
        </c:ser>
        <c:ser>
          <c:idx val="1"/>
          <c:order val="1"/>
          <c:tx>
            <c:strRef>
              <c:f>'5%cellobiose_4%xylose_5%glucose'!$AA$92</c:f>
              <c:strCache>
                <c:ptCount val="1"/>
                <c:pt idx="0">
                  <c:v>Xylose</c:v>
                </c:pt>
              </c:strCache>
            </c:strRef>
          </c:tx>
          <c:spPr>
            <a:ln w="22225" cap="rnd">
              <a:solidFill>
                <a:srgbClr val="008000"/>
              </a:solidFill>
              <a:round/>
            </a:ln>
            <a:effectLst/>
          </c:spPr>
          <c:marker>
            <c:symbol val="square"/>
            <c:size val="4"/>
            <c:spPr>
              <a:solidFill>
                <a:srgbClr val="008000"/>
              </a:solidFill>
              <a:ln w="9525">
                <a:solidFill>
                  <a:srgbClr val="008000"/>
                </a:solidFill>
              </a:ln>
              <a:effectLst/>
            </c:spPr>
          </c:marker>
          <c:errBars>
            <c:errDir val="y"/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'5%cellobiose_4%xylose_5%glucose'!$AB$90:$AH$90</c:f>
              <c:strCache>
                <c:ptCount val="7"/>
                <c:pt idx="0">
                  <c:v>Start</c:v>
                </c:pt>
                <c:pt idx="1">
                  <c:v>20</c:v>
                </c:pt>
                <c:pt idx="2">
                  <c:v>42</c:v>
                </c:pt>
                <c:pt idx="3">
                  <c:v>66</c:v>
                </c:pt>
                <c:pt idx="4">
                  <c:v>88</c:v>
                </c:pt>
                <c:pt idx="5">
                  <c:v>112</c:v>
                </c:pt>
                <c:pt idx="6">
                  <c:v>136</c:v>
                </c:pt>
              </c:strCache>
            </c:strRef>
          </c:cat>
          <c:val>
            <c:numRef>
              <c:f>'5%cellobiose_4%xylose_5%glucose'!$AB$92:$AH$92</c:f>
              <c:numCache>
                <c:formatCode>General</c:formatCode>
                <c:ptCount val="7"/>
                <c:pt idx="0">
                  <c:v>39.6</c:v>
                </c:pt>
                <c:pt idx="1">
                  <c:v>36.9</c:v>
                </c:pt>
                <c:pt idx="2">
                  <c:v>23.700000000000003</c:v>
                </c:pt>
                <c:pt idx="3">
                  <c:v>22.9</c:v>
                </c:pt>
                <c:pt idx="4">
                  <c:v>20.299999999999997</c:v>
                </c:pt>
                <c:pt idx="5">
                  <c:v>21.200000000000003</c:v>
                </c:pt>
                <c:pt idx="6">
                  <c:v>17.7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A794-4707-85C9-C130DA0A0557}"/>
            </c:ext>
          </c:extLst>
        </c:ser>
        <c:ser>
          <c:idx val="2"/>
          <c:order val="2"/>
          <c:tx>
            <c:strRef>
              <c:f>'5%cellobiose_4%xylose_5%glucose'!$AA$93</c:f>
              <c:strCache>
                <c:ptCount val="1"/>
                <c:pt idx="0">
                  <c:v>Glucose</c:v>
                </c:pt>
              </c:strCache>
            </c:strRef>
          </c:tx>
          <c:spPr>
            <a:ln w="22225" cap="rnd">
              <a:solidFill>
                <a:schemeClr val="accent1">
                  <a:lumMod val="75000"/>
                </a:schemeClr>
              </a:solidFill>
              <a:prstDash val="solid"/>
              <a:round/>
            </a:ln>
            <a:effectLst/>
          </c:spPr>
          <c:marker>
            <c:symbol val="circle"/>
            <c:size val="4"/>
            <c:spPr>
              <a:solidFill>
                <a:schemeClr val="accent1">
                  <a:lumMod val="75000"/>
                </a:schemeClr>
              </a:solidFill>
              <a:ln w="9525">
                <a:solidFill>
                  <a:schemeClr val="accent1">
                    <a:lumMod val="75000"/>
                  </a:schemeClr>
                </a:solidFill>
                <a:prstDash val="solid"/>
              </a:ln>
              <a:effectLst/>
            </c:spPr>
          </c:marker>
          <c:dPt>
            <c:idx val="2"/>
            <c:marker>
              <c:symbol val="circle"/>
              <c:size val="4"/>
              <c:spPr>
                <a:solidFill>
                  <a:schemeClr val="accent1">
                    <a:lumMod val="75000"/>
                  </a:schemeClr>
                </a:solidFill>
                <a:ln w="9525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effectLst/>
              </c:spPr>
            </c:marker>
            <c:bubble3D val="0"/>
          </c:dPt>
          <c:errBars>
            <c:errDir val="y"/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'5%cellobiose_4%xylose_5%glucose'!$AB$90:$AH$90</c:f>
              <c:strCache>
                <c:ptCount val="7"/>
                <c:pt idx="0">
                  <c:v>Start</c:v>
                </c:pt>
                <c:pt idx="1">
                  <c:v>20</c:v>
                </c:pt>
                <c:pt idx="2">
                  <c:v>42</c:v>
                </c:pt>
                <c:pt idx="3">
                  <c:v>66</c:v>
                </c:pt>
                <c:pt idx="4">
                  <c:v>88</c:v>
                </c:pt>
                <c:pt idx="5">
                  <c:v>112</c:v>
                </c:pt>
                <c:pt idx="6">
                  <c:v>136</c:v>
                </c:pt>
              </c:strCache>
            </c:strRef>
          </c:cat>
          <c:val>
            <c:numRef>
              <c:f>'5%cellobiose_4%xylose_5%glucose'!$AB$93:$AH$93</c:f>
              <c:numCache>
                <c:formatCode>General</c:formatCode>
                <c:ptCount val="7"/>
                <c:pt idx="0">
                  <c:v>48.7</c:v>
                </c:pt>
                <c:pt idx="1">
                  <c:v>16.599999999999998</c:v>
                </c:pt>
                <c:pt idx="2">
                  <c:v>11.100000000000001</c:v>
                </c:pt>
                <c:pt idx="3">
                  <c:v>4.6999999999999993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A794-4707-85C9-C130DA0A05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56398384"/>
        <c:axId val="356398944"/>
      </c:lineChart>
      <c:catAx>
        <c:axId val="35639838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800" b="1">
                    <a:solidFill>
                      <a:schemeClr val="tx1"/>
                    </a:solidFill>
                  </a:rPr>
                  <a:t>Time,</a:t>
                </a:r>
                <a:r>
                  <a:rPr lang="en-US" sz="800" b="1" baseline="0">
                    <a:solidFill>
                      <a:schemeClr val="tx1"/>
                    </a:solidFill>
                  </a:rPr>
                  <a:t> h</a:t>
                </a:r>
                <a:endParaRPr lang="uk-UA" sz="800" b="1">
                  <a:solidFill>
                    <a:schemeClr val="tx1"/>
                  </a:solidFill>
                </a:endParaRPr>
              </a:p>
            </c:rich>
          </c:tx>
          <c:layout>
            <c:manualLayout>
              <c:xMode val="edge"/>
              <c:yMode val="edge"/>
              <c:x val="0.40803461777520217"/>
              <c:y val="0.9278000066197040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8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out"/>
        <c:tickLblPos val="nextTo"/>
        <c:spPr>
          <a:noFill/>
          <a:ln w="127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56398944"/>
        <c:crosses val="autoZero"/>
        <c:auto val="1"/>
        <c:lblAlgn val="ctr"/>
        <c:lblOffset val="100"/>
        <c:noMultiLvlLbl val="0"/>
      </c:catAx>
      <c:valAx>
        <c:axId val="3563989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1270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56398384"/>
        <c:crosses val="autoZero"/>
        <c:crossBetween val="midCat"/>
        <c:majorUnit val="2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8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800" b="1" i="0" u="none" strike="noStrike" baseline="0" dirty="0" smtClean="0">
                <a:solidFill>
                  <a:schemeClr val="tx1"/>
                </a:solidFill>
                <a:effectLst/>
              </a:rPr>
              <a:t>BEP/cat8∆/gh1-1/CDT-2mA</a:t>
            </a:r>
            <a:endParaRPr lang="ru-RU" sz="800" b="1" dirty="0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2631736074482775"/>
          <c:y val="3.60004535490210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0481029649691531"/>
          <c:y val="0.13566548869907022"/>
          <c:w val="0.74876434925357205"/>
          <c:h val="0.68343931892055321"/>
        </c:manualLayout>
      </c:layout>
      <c:lineChart>
        <c:grouping val="standard"/>
        <c:varyColors val="0"/>
        <c:ser>
          <c:idx val="0"/>
          <c:order val="0"/>
          <c:tx>
            <c:strRef>
              <c:f>'5%cellobiose_4%xylose_5%glucose'!$J$120</c:f>
              <c:strCache>
                <c:ptCount val="1"/>
                <c:pt idx="0">
                  <c:v>Cellobiose</c:v>
                </c:pt>
              </c:strCache>
            </c:strRef>
          </c:tx>
          <c:spPr>
            <a:ln w="22225" cap="rnd">
              <a:solidFill>
                <a:srgbClr val="C00000"/>
              </a:solidFill>
              <a:round/>
            </a:ln>
            <a:effectLst/>
          </c:spPr>
          <c:marker>
            <c:symbol val="circle"/>
            <c:size val="4"/>
            <c:spPr>
              <a:solidFill>
                <a:srgbClr val="C00000"/>
              </a:solidFill>
              <a:ln w="9525">
                <a:solidFill>
                  <a:srgbClr val="C00000"/>
                </a:solidFill>
              </a:ln>
              <a:effectLst/>
            </c:spPr>
          </c:marker>
          <c:errBars>
            <c:errDir val="y"/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'5%cellobiose_4%xylose_5%glucose'!$K$119:$Q$119</c:f>
              <c:strCache>
                <c:ptCount val="7"/>
                <c:pt idx="0">
                  <c:v>Start</c:v>
                </c:pt>
                <c:pt idx="1">
                  <c:v>20</c:v>
                </c:pt>
                <c:pt idx="2">
                  <c:v>42</c:v>
                </c:pt>
                <c:pt idx="3">
                  <c:v>66</c:v>
                </c:pt>
                <c:pt idx="4">
                  <c:v>88</c:v>
                </c:pt>
                <c:pt idx="5">
                  <c:v>112</c:v>
                </c:pt>
                <c:pt idx="6">
                  <c:v>136</c:v>
                </c:pt>
              </c:strCache>
            </c:strRef>
          </c:cat>
          <c:val>
            <c:numRef>
              <c:f>'5%cellobiose_4%xylose_5%glucose'!$K$120:$Q$120</c:f>
              <c:numCache>
                <c:formatCode>General</c:formatCode>
                <c:ptCount val="7"/>
                <c:pt idx="0">
                  <c:v>48.9</c:v>
                </c:pt>
                <c:pt idx="1">
                  <c:v>42.5</c:v>
                </c:pt>
                <c:pt idx="2">
                  <c:v>22.9</c:v>
                </c:pt>
                <c:pt idx="3">
                  <c:v>25.299999999999997</c:v>
                </c:pt>
                <c:pt idx="4">
                  <c:v>25.4</c:v>
                </c:pt>
                <c:pt idx="5">
                  <c:v>25.8</c:v>
                </c:pt>
                <c:pt idx="6">
                  <c:v>24.1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7F11-40AF-A1E3-17B3A508FDA9}"/>
            </c:ext>
          </c:extLst>
        </c:ser>
        <c:ser>
          <c:idx val="1"/>
          <c:order val="1"/>
          <c:tx>
            <c:strRef>
              <c:f>'5%cellobiose_4%xylose_5%glucose'!$J$121</c:f>
              <c:strCache>
                <c:ptCount val="1"/>
                <c:pt idx="0">
                  <c:v>Xylose</c:v>
                </c:pt>
              </c:strCache>
            </c:strRef>
          </c:tx>
          <c:spPr>
            <a:ln w="22225" cap="rnd">
              <a:solidFill>
                <a:srgbClr val="008000"/>
              </a:solidFill>
              <a:round/>
            </a:ln>
            <a:effectLst/>
          </c:spPr>
          <c:marker>
            <c:symbol val="square"/>
            <c:size val="4"/>
            <c:spPr>
              <a:solidFill>
                <a:srgbClr val="008000"/>
              </a:solidFill>
              <a:ln w="9525">
                <a:solidFill>
                  <a:srgbClr val="008000"/>
                </a:solidFill>
              </a:ln>
              <a:effectLst/>
            </c:spPr>
          </c:marker>
          <c:errBars>
            <c:errDir val="y"/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'5%cellobiose_4%xylose_5%glucose'!$K$119:$Q$119</c:f>
              <c:strCache>
                <c:ptCount val="7"/>
                <c:pt idx="0">
                  <c:v>Start</c:v>
                </c:pt>
                <c:pt idx="1">
                  <c:v>20</c:v>
                </c:pt>
                <c:pt idx="2">
                  <c:v>42</c:v>
                </c:pt>
                <c:pt idx="3">
                  <c:v>66</c:v>
                </c:pt>
                <c:pt idx="4">
                  <c:v>88</c:v>
                </c:pt>
                <c:pt idx="5">
                  <c:v>112</c:v>
                </c:pt>
                <c:pt idx="6">
                  <c:v>136</c:v>
                </c:pt>
              </c:strCache>
            </c:strRef>
          </c:cat>
          <c:val>
            <c:numRef>
              <c:f>'5%cellobiose_4%xylose_5%glucose'!$K$121:$Q$121</c:f>
              <c:numCache>
                <c:formatCode>General</c:formatCode>
                <c:ptCount val="7"/>
                <c:pt idx="0">
                  <c:v>39.6</c:v>
                </c:pt>
                <c:pt idx="1">
                  <c:v>31.200000000000003</c:v>
                </c:pt>
                <c:pt idx="2">
                  <c:v>18.100000000000001</c:v>
                </c:pt>
                <c:pt idx="3">
                  <c:v>17</c:v>
                </c:pt>
                <c:pt idx="4">
                  <c:v>16.100000000000001</c:v>
                </c:pt>
                <c:pt idx="5">
                  <c:v>11.66</c:v>
                </c:pt>
                <c:pt idx="6">
                  <c:v>11.690000000000001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7F11-40AF-A1E3-17B3A508FDA9}"/>
            </c:ext>
          </c:extLst>
        </c:ser>
        <c:ser>
          <c:idx val="2"/>
          <c:order val="2"/>
          <c:tx>
            <c:strRef>
              <c:f>'5%cellobiose_4%xylose_5%glucose'!$J$122</c:f>
              <c:strCache>
                <c:ptCount val="1"/>
                <c:pt idx="0">
                  <c:v>Glucose</c:v>
                </c:pt>
              </c:strCache>
            </c:strRef>
          </c:tx>
          <c:spPr>
            <a:ln w="22225" cap="rnd">
              <a:solidFill>
                <a:schemeClr val="accent1">
                  <a:lumMod val="75000"/>
                </a:schemeClr>
              </a:solidFill>
              <a:prstDash val="solid"/>
              <a:round/>
            </a:ln>
            <a:effectLst/>
          </c:spPr>
          <c:marker>
            <c:symbol val="circle"/>
            <c:size val="4"/>
            <c:spPr>
              <a:solidFill>
                <a:schemeClr val="accent1">
                  <a:lumMod val="75000"/>
                </a:schemeClr>
              </a:solidFill>
              <a:ln w="9525">
                <a:solidFill>
                  <a:schemeClr val="accent1">
                    <a:lumMod val="75000"/>
                  </a:schemeClr>
                </a:solidFill>
                <a:prstDash val="solid"/>
              </a:ln>
              <a:effectLst/>
            </c:spPr>
          </c:marker>
          <c:errBars>
            <c:errDir val="y"/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'5%cellobiose_4%xylose_5%glucose'!$K$119:$Q$119</c:f>
              <c:strCache>
                <c:ptCount val="7"/>
                <c:pt idx="0">
                  <c:v>Start</c:v>
                </c:pt>
                <c:pt idx="1">
                  <c:v>20</c:v>
                </c:pt>
                <c:pt idx="2">
                  <c:v>42</c:v>
                </c:pt>
                <c:pt idx="3">
                  <c:v>66</c:v>
                </c:pt>
                <c:pt idx="4">
                  <c:v>88</c:v>
                </c:pt>
                <c:pt idx="5">
                  <c:v>112</c:v>
                </c:pt>
                <c:pt idx="6">
                  <c:v>136</c:v>
                </c:pt>
              </c:strCache>
            </c:strRef>
          </c:cat>
          <c:val>
            <c:numRef>
              <c:f>'5%cellobiose_4%xylose_5%glucose'!$K$122:$Q$122</c:f>
              <c:numCache>
                <c:formatCode>General</c:formatCode>
                <c:ptCount val="7"/>
                <c:pt idx="0">
                  <c:v>48.7</c:v>
                </c:pt>
                <c:pt idx="1">
                  <c:v>35.5</c:v>
                </c:pt>
                <c:pt idx="2">
                  <c:v>10.199999999999999</c:v>
                </c:pt>
                <c:pt idx="3">
                  <c:v>6.2</c:v>
                </c:pt>
                <c:pt idx="4">
                  <c:v>0.48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7F11-40AF-A1E3-17B3A508FD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56402304"/>
        <c:axId val="356402864"/>
      </c:lineChart>
      <c:catAx>
        <c:axId val="35640230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800" b="1">
                    <a:solidFill>
                      <a:schemeClr val="tx1"/>
                    </a:solidFill>
                  </a:rPr>
                  <a:t>Time,</a:t>
                </a:r>
                <a:r>
                  <a:rPr lang="en-US" sz="800" b="1" baseline="0">
                    <a:solidFill>
                      <a:schemeClr val="tx1"/>
                    </a:solidFill>
                  </a:rPr>
                  <a:t> h</a:t>
                </a:r>
                <a:endParaRPr lang="uk-UA" sz="800" b="1">
                  <a:solidFill>
                    <a:schemeClr val="tx1"/>
                  </a:solidFill>
                </a:endParaRPr>
              </a:p>
            </c:rich>
          </c:tx>
          <c:layout>
            <c:manualLayout>
              <c:xMode val="edge"/>
              <c:yMode val="edge"/>
              <c:x val="0.44876753468415342"/>
              <c:y val="0.9127692947312721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8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out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56402864"/>
        <c:crosses val="autoZero"/>
        <c:auto val="1"/>
        <c:lblAlgn val="ctr"/>
        <c:lblOffset val="100"/>
        <c:noMultiLvlLbl val="0"/>
      </c:catAx>
      <c:valAx>
        <c:axId val="3564028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56402304"/>
        <c:crosses val="autoZero"/>
        <c:crossBetween val="midCat"/>
        <c:majorUnit val="2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8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800" b="1" i="0" u="none" strike="noStrike" baseline="0" dirty="0" smtClean="0">
                <a:solidFill>
                  <a:schemeClr val="tx1"/>
                </a:solidFill>
                <a:effectLst/>
              </a:rPr>
              <a:t>BEP/cat8∆/CBP-1/CDT-1m</a:t>
            </a:r>
            <a:endParaRPr lang="ru-RU" sz="800" b="1" dirty="0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3498538121018156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9391432117967275"/>
          <c:y val="0.10397886824835555"/>
          <c:w val="0.74590113061944785"/>
          <c:h val="0.68836748024165895"/>
        </c:manualLayout>
      </c:layout>
      <c:lineChart>
        <c:grouping val="standard"/>
        <c:varyColors val="0"/>
        <c:ser>
          <c:idx val="0"/>
          <c:order val="0"/>
          <c:tx>
            <c:strRef>
              <c:f>'5%cellobiose_4%xylose_5%glucose'!$J$110</c:f>
              <c:strCache>
                <c:ptCount val="1"/>
                <c:pt idx="0">
                  <c:v>Cellobiose</c:v>
                </c:pt>
              </c:strCache>
            </c:strRef>
          </c:tx>
          <c:spPr>
            <a:ln w="22225" cap="rnd">
              <a:solidFill>
                <a:srgbClr val="C00000"/>
              </a:solidFill>
              <a:round/>
            </a:ln>
            <a:effectLst/>
          </c:spPr>
          <c:marker>
            <c:symbol val="circle"/>
            <c:size val="4"/>
            <c:spPr>
              <a:solidFill>
                <a:srgbClr val="C00000"/>
              </a:solidFill>
              <a:ln w="9525">
                <a:solidFill>
                  <a:srgbClr val="C00000"/>
                </a:solidFill>
              </a:ln>
              <a:effectLst/>
            </c:spPr>
          </c:marker>
          <c:errBars>
            <c:errDir val="y"/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'5%cellobiose_4%xylose_5%glucose'!$K$109:$Q$109</c:f>
              <c:strCache>
                <c:ptCount val="7"/>
                <c:pt idx="0">
                  <c:v>Start</c:v>
                </c:pt>
                <c:pt idx="1">
                  <c:v>20</c:v>
                </c:pt>
                <c:pt idx="2">
                  <c:v>42</c:v>
                </c:pt>
                <c:pt idx="3">
                  <c:v>66</c:v>
                </c:pt>
                <c:pt idx="4">
                  <c:v>88</c:v>
                </c:pt>
                <c:pt idx="5">
                  <c:v>112</c:v>
                </c:pt>
                <c:pt idx="6">
                  <c:v>136</c:v>
                </c:pt>
              </c:strCache>
            </c:strRef>
          </c:cat>
          <c:val>
            <c:numRef>
              <c:f>'5%cellobiose_4%xylose_5%glucose'!$K$110:$Q$110</c:f>
              <c:numCache>
                <c:formatCode>General</c:formatCode>
                <c:ptCount val="7"/>
                <c:pt idx="0">
                  <c:v>48.9</c:v>
                </c:pt>
                <c:pt idx="1">
                  <c:v>44.400000000000006</c:v>
                </c:pt>
                <c:pt idx="2">
                  <c:v>35.6</c:v>
                </c:pt>
                <c:pt idx="3">
                  <c:v>35.099999999999994</c:v>
                </c:pt>
                <c:pt idx="4">
                  <c:v>34.4</c:v>
                </c:pt>
                <c:pt idx="5">
                  <c:v>34.5</c:v>
                </c:pt>
                <c:pt idx="6">
                  <c:v>33.1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4760-47DC-8101-75B14762D8F5}"/>
            </c:ext>
          </c:extLst>
        </c:ser>
        <c:ser>
          <c:idx val="1"/>
          <c:order val="1"/>
          <c:tx>
            <c:strRef>
              <c:f>'5%cellobiose_4%xylose_5%glucose'!$J$111</c:f>
              <c:strCache>
                <c:ptCount val="1"/>
                <c:pt idx="0">
                  <c:v>Xylose</c:v>
                </c:pt>
              </c:strCache>
            </c:strRef>
          </c:tx>
          <c:spPr>
            <a:ln w="22225" cap="rnd">
              <a:solidFill>
                <a:srgbClr val="008000"/>
              </a:solidFill>
              <a:round/>
            </a:ln>
            <a:effectLst/>
          </c:spPr>
          <c:marker>
            <c:symbol val="square"/>
            <c:size val="4"/>
            <c:spPr>
              <a:solidFill>
                <a:srgbClr val="008000"/>
              </a:solidFill>
              <a:ln w="9525">
                <a:solidFill>
                  <a:srgbClr val="008000"/>
                </a:solidFill>
              </a:ln>
              <a:effectLst/>
            </c:spPr>
          </c:marker>
          <c:errBars>
            <c:errDir val="y"/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'5%cellobiose_4%xylose_5%glucose'!$K$109:$Q$109</c:f>
              <c:strCache>
                <c:ptCount val="7"/>
                <c:pt idx="0">
                  <c:v>Start</c:v>
                </c:pt>
                <c:pt idx="1">
                  <c:v>20</c:v>
                </c:pt>
                <c:pt idx="2">
                  <c:v>42</c:v>
                </c:pt>
                <c:pt idx="3">
                  <c:v>66</c:v>
                </c:pt>
                <c:pt idx="4">
                  <c:v>88</c:v>
                </c:pt>
                <c:pt idx="5">
                  <c:v>112</c:v>
                </c:pt>
                <c:pt idx="6">
                  <c:v>136</c:v>
                </c:pt>
              </c:strCache>
            </c:strRef>
          </c:cat>
          <c:val>
            <c:numRef>
              <c:f>'5%cellobiose_4%xylose_5%glucose'!$K$111:$Q$111</c:f>
              <c:numCache>
                <c:formatCode>General</c:formatCode>
                <c:ptCount val="7"/>
                <c:pt idx="0">
                  <c:v>39.6</c:v>
                </c:pt>
                <c:pt idx="1">
                  <c:v>31.9</c:v>
                </c:pt>
                <c:pt idx="2">
                  <c:v>25.9</c:v>
                </c:pt>
                <c:pt idx="3">
                  <c:v>19.7</c:v>
                </c:pt>
                <c:pt idx="4">
                  <c:v>18.899999999999999</c:v>
                </c:pt>
                <c:pt idx="5">
                  <c:v>14.5</c:v>
                </c:pt>
                <c:pt idx="6">
                  <c:v>13.600000000000001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4760-47DC-8101-75B14762D8F5}"/>
            </c:ext>
          </c:extLst>
        </c:ser>
        <c:ser>
          <c:idx val="2"/>
          <c:order val="2"/>
          <c:tx>
            <c:strRef>
              <c:f>'5%cellobiose_4%xylose_5%glucose'!$J$112</c:f>
              <c:strCache>
                <c:ptCount val="1"/>
                <c:pt idx="0">
                  <c:v>Glucose</c:v>
                </c:pt>
              </c:strCache>
            </c:strRef>
          </c:tx>
          <c:spPr>
            <a:ln w="22225" cap="rnd">
              <a:solidFill>
                <a:schemeClr val="accent1">
                  <a:lumMod val="75000"/>
                </a:schemeClr>
              </a:solidFill>
              <a:prstDash val="solid"/>
              <a:round/>
            </a:ln>
            <a:effectLst/>
          </c:spPr>
          <c:marker>
            <c:symbol val="circle"/>
            <c:size val="4"/>
            <c:spPr>
              <a:solidFill>
                <a:schemeClr val="accent1">
                  <a:lumMod val="75000"/>
                </a:schemeClr>
              </a:solidFill>
              <a:ln w="9525">
                <a:solidFill>
                  <a:schemeClr val="accent1">
                    <a:lumMod val="75000"/>
                  </a:schemeClr>
                </a:solidFill>
                <a:prstDash val="solid"/>
              </a:ln>
              <a:effectLst/>
            </c:spPr>
          </c:marker>
          <c:errBars>
            <c:errDir val="y"/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'5%cellobiose_4%xylose_5%glucose'!$K$109:$Q$109</c:f>
              <c:strCache>
                <c:ptCount val="7"/>
                <c:pt idx="0">
                  <c:v>Start</c:v>
                </c:pt>
                <c:pt idx="1">
                  <c:v>20</c:v>
                </c:pt>
                <c:pt idx="2">
                  <c:v>42</c:v>
                </c:pt>
                <c:pt idx="3">
                  <c:v>66</c:v>
                </c:pt>
                <c:pt idx="4">
                  <c:v>88</c:v>
                </c:pt>
                <c:pt idx="5">
                  <c:v>112</c:v>
                </c:pt>
                <c:pt idx="6">
                  <c:v>136</c:v>
                </c:pt>
              </c:strCache>
            </c:strRef>
          </c:cat>
          <c:val>
            <c:numRef>
              <c:f>'5%cellobiose_4%xylose_5%glucose'!$K$112:$Q$112</c:f>
              <c:numCache>
                <c:formatCode>General</c:formatCode>
                <c:ptCount val="7"/>
                <c:pt idx="0">
                  <c:v>48.7</c:v>
                </c:pt>
                <c:pt idx="1">
                  <c:v>9.3000000000000007</c:v>
                </c:pt>
                <c:pt idx="2">
                  <c:v>6.7</c:v>
                </c:pt>
                <c:pt idx="3">
                  <c:v>0.92999999999999994</c:v>
                </c:pt>
                <c:pt idx="4">
                  <c:v>0.18</c:v>
                </c:pt>
                <c:pt idx="5">
                  <c:v>0</c:v>
                </c:pt>
                <c:pt idx="6">
                  <c:v>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4760-47DC-8101-75B14762D8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56406224"/>
        <c:axId val="356406784"/>
      </c:lineChart>
      <c:catAx>
        <c:axId val="35640622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800" b="1" dirty="0" smtClean="0">
                    <a:solidFill>
                      <a:schemeClr val="tx1"/>
                    </a:solidFill>
                  </a:rPr>
                  <a:t>Time,</a:t>
                </a:r>
                <a:r>
                  <a:rPr lang="en-US" sz="800" b="1" baseline="0" dirty="0" smtClean="0">
                    <a:solidFill>
                      <a:schemeClr val="tx1"/>
                    </a:solidFill>
                  </a:rPr>
                  <a:t> h</a:t>
                </a:r>
                <a:endParaRPr lang="ru-RU" sz="800" b="1" dirty="0">
                  <a:solidFill>
                    <a:schemeClr val="tx1"/>
                  </a:solidFill>
                </a:endParaRPr>
              </a:p>
            </c:rich>
          </c:tx>
          <c:layout>
            <c:manualLayout>
              <c:xMode val="edge"/>
              <c:yMode val="edge"/>
              <c:x val="0.49105504473187495"/>
              <c:y val="0.9172757514122362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out"/>
        <c:tickLblPos val="nextTo"/>
        <c:spPr>
          <a:noFill/>
          <a:ln w="127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56406784"/>
        <c:crosses val="autoZero"/>
        <c:auto val="1"/>
        <c:lblAlgn val="ctr"/>
        <c:lblOffset val="100"/>
        <c:noMultiLvlLbl val="0"/>
      </c:catAx>
      <c:valAx>
        <c:axId val="3564067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000" b="0" i="0" u="none" strike="noStrike" kern="1200" baseline="0">
                    <a:solidFill>
                      <a:srgbClr val="000000">
                        <a:lumMod val="65000"/>
                        <a:lumOff val="35000"/>
                      </a:srgb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800" b="1" i="0" baseline="0" dirty="0" smtClean="0">
                    <a:solidFill>
                      <a:schemeClr val="tx1"/>
                    </a:solidFill>
                    <a:effectLst/>
                  </a:rPr>
                  <a:t>Sugar consumption, g/L</a:t>
                </a:r>
                <a:endParaRPr lang="ru-RU" sz="800" b="1" dirty="0" smtClean="0">
                  <a:solidFill>
                    <a:schemeClr val="tx1"/>
                  </a:solidFill>
                  <a:effectLst/>
                </a:endParaRPr>
              </a:p>
            </c:rich>
          </c:tx>
          <c:layout>
            <c:manualLayout>
              <c:xMode val="edge"/>
              <c:yMode val="edge"/>
              <c:x val="3.102884874226064E-2"/>
              <c:y val="0.1666984319749912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000" b="0" i="0" u="none" strike="noStrike" kern="1200" baseline="0">
                  <a:solidFill>
                    <a:srgbClr val="000000">
                      <a:lumMod val="65000"/>
                      <a:lumOff val="35000"/>
                    </a:srgb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270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56406224"/>
        <c:crosses val="autoZero"/>
        <c:crossBetween val="midCat"/>
        <c:majorUnit val="2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8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800" b="1" i="0" u="none" strike="noStrike" baseline="0" dirty="0" smtClean="0">
                <a:solidFill>
                  <a:schemeClr val="tx1"/>
                </a:solidFill>
                <a:effectLst/>
              </a:rPr>
              <a:t>BEP/cat8∆/CBP-1/CDT-2mAM</a:t>
            </a:r>
            <a:endParaRPr lang="ru-RU" sz="800" b="1" dirty="0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19131982130190664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7.8413563022911983E-2"/>
          <c:y val="9.6926346434798596E-2"/>
          <c:w val="0.55005380665764803"/>
          <c:h val="0.69358481241547876"/>
        </c:manualLayout>
      </c:layout>
      <c:lineChart>
        <c:grouping val="standard"/>
        <c:varyColors val="0"/>
        <c:ser>
          <c:idx val="0"/>
          <c:order val="0"/>
          <c:tx>
            <c:strRef>
              <c:f>'5%cellobiose_4%xylose_5%glucose'!$J$125</c:f>
              <c:strCache>
                <c:ptCount val="1"/>
                <c:pt idx="0">
                  <c:v>Cellobiose</c:v>
                </c:pt>
              </c:strCache>
            </c:strRef>
          </c:tx>
          <c:spPr>
            <a:ln w="22225" cap="rnd">
              <a:solidFill>
                <a:srgbClr val="C00000"/>
              </a:solidFill>
              <a:round/>
            </a:ln>
            <a:effectLst/>
          </c:spPr>
          <c:marker>
            <c:symbol val="circle"/>
            <c:size val="4"/>
            <c:spPr>
              <a:solidFill>
                <a:srgbClr val="C00000"/>
              </a:solidFill>
              <a:ln w="9525">
                <a:solidFill>
                  <a:srgbClr val="C00000"/>
                </a:solidFill>
              </a:ln>
              <a:effectLst/>
            </c:spPr>
          </c:marker>
          <c:errBars>
            <c:errDir val="y"/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'5%cellobiose_4%xylose_5%glucose'!$K$124:$Q$124</c:f>
              <c:strCache>
                <c:ptCount val="7"/>
                <c:pt idx="0">
                  <c:v>Start</c:v>
                </c:pt>
                <c:pt idx="1">
                  <c:v>20</c:v>
                </c:pt>
                <c:pt idx="2">
                  <c:v>42</c:v>
                </c:pt>
                <c:pt idx="3">
                  <c:v>66</c:v>
                </c:pt>
                <c:pt idx="4">
                  <c:v>88</c:v>
                </c:pt>
                <c:pt idx="5">
                  <c:v>112</c:v>
                </c:pt>
                <c:pt idx="6">
                  <c:v>136</c:v>
                </c:pt>
              </c:strCache>
            </c:strRef>
          </c:cat>
          <c:val>
            <c:numRef>
              <c:f>'5%cellobiose_4%xylose_5%glucose'!$K$125:$Q$125</c:f>
              <c:numCache>
                <c:formatCode>General</c:formatCode>
                <c:ptCount val="7"/>
                <c:pt idx="0">
                  <c:v>48.9</c:v>
                </c:pt>
                <c:pt idx="1">
                  <c:v>37.400000000000006</c:v>
                </c:pt>
                <c:pt idx="2">
                  <c:v>32.200000000000003</c:v>
                </c:pt>
                <c:pt idx="3">
                  <c:v>25.2</c:v>
                </c:pt>
                <c:pt idx="4">
                  <c:v>22.1</c:v>
                </c:pt>
                <c:pt idx="5">
                  <c:v>22.200000000000003</c:v>
                </c:pt>
                <c:pt idx="6">
                  <c:v>20.2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3140-4128-B2DB-44AEF23F5CCA}"/>
            </c:ext>
          </c:extLst>
        </c:ser>
        <c:ser>
          <c:idx val="1"/>
          <c:order val="1"/>
          <c:tx>
            <c:strRef>
              <c:f>'5%cellobiose_4%xylose_5%glucose'!$J$126</c:f>
              <c:strCache>
                <c:ptCount val="1"/>
                <c:pt idx="0">
                  <c:v>Xylose</c:v>
                </c:pt>
              </c:strCache>
            </c:strRef>
          </c:tx>
          <c:spPr>
            <a:ln w="22225" cap="rnd">
              <a:solidFill>
                <a:srgbClr val="008000"/>
              </a:solidFill>
              <a:round/>
            </a:ln>
            <a:effectLst/>
          </c:spPr>
          <c:marker>
            <c:symbol val="square"/>
            <c:size val="4"/>
            <c:spPr>
              <a:solidFill>
                <a:srgbClr val="008000"/>
              </a:solidFill>
              <a:ln w="9525">
                <a:solidFill>
                  <a:srgbClr val="008000"/>
                </a:solidFill>
              </a:ln>
              <a:effectLst/>
            </c:spPr>
          </c:marker>
          <c:errBars>
            <c:errDir val="y"/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'5%cellobiose_4%xylose_5%glucose'!$K$124:$Q$124</c:f>
              <c:strCache>
                <c:ptCount val="7"/>
                <c:pt idx="0">
                  <c:v>Start</c:v>
                </c:pt>
                <c:pt idx="1">
                  <c:v>20</c:v>
                </c:pt>
                <c:pt idx="2">
                  <c:v>42</c:v>
                </c:pt>
                <c:pt idx="3">
                  <c:v>66</c:v>
                </c:pt>
                <c:pt idx="4">
                  <c:v>88</c:v>
                </c:pt>
                <c:pt idx="5">
                  <c:v>112</c:v>
                </c:pt>
                <c:pt idx="6">
                  <c:v>136</c:v>
                </c:pt>
              </c:strCache>
            </c:strRef>
          </c:cat>
          <c:val>
            <c:numRef>
              <c:f>'5%cellobiose_4%xylose_5%glucose'!$K$126:$Q$126</c:f>
              <c:numCache>
                <c:formatCode>General</c:formatCode>
                <c:ptCount val="7"/>
                <c:pt idx="0">
                  <c:v>39.6</c:v>
                </c:pt>
                <c:pt idx="1">
                  <c:v>35.799999999999997</c:v>
                </c:pt>
                <c:pt idx="2">
                  <c:v>31.6</c:v>
                </c:pt>
                <c:pt idx="3">
                  <c:v>25.299999999999997</c:v>
                </c:pt>
                <c:pt idx="4">
                  <c:v>23.2</c:v>
                </c:pt>
                <c:pt idx="5">
                  <c:v>21.8</c:v>
                </c:pt>
                <c:pt idx="6">
                  <c:v>15.5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3140-4128-B2DB-44AEF23F5CCA}"/>
            </c:ext>
          </c:extLst>
        </c:ser>
        <c:ser>
          <c:idx val="2"/>
          <c:order val="2"/>
          <c:tx>
            <c:strRef>
              <c:f>'5%cellobiose_4%xylose_5%glucose'!$J$127</c:f>
              <c:strCache>
                <c:ptCount val="1"/>
                <c:pt idx="0">
                  <c:v>Glucose</c:v>
                </c:pt>
              </c:strCache>
            </c:strRef>
          </c:tx>
          <c:spPr>
            <a:ln w="22225" cap="rnd">
              <a:solidFill>
                <a:schemeClr val="accent1">
                  <a:lumMod val="75000"/>
                </a:schemeClr>
              </a:solidFill>
              <a:prstDash val="solid"/>
              <a:round/>
            </a:ln>
            <a:effectLst/>
          </c:spPr>
          <c:marker>
            <c:symbol val="circle"/>
            <c:size val="4"/>
            <c:spPr>
              <a:solidFill>
                <a:schemeClr val="accent1">
                  <a:lumMod val="75000"/>
                </a:schemeClr>
              </a:solidFill>
              <a:ln w="9525">
                <a:solidFill>
                  <a:schemeClr val="accent1">
                    <a:lumMod val="75000"/>
                  </a:schemeClr>
                </a:solidFill>
                <a:prstDash val="solid"/>
              </a:ln>
              <a:effectLst/>
            </c:spPr>
          </c:marker>
          <c:errBars>
            <c:errDir val="y"/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'5%cellobiose_4%xylose_5%glucose'!$K$124:$Q$124</c:f>
              <c:strCache>
                <c:ptCount val="7"/>
                <c:pt idx="0">
                  <c:v>Start</c:v>
                </c:pt>
                <c:pt idx="1">
                  <c:v>20</c:v>
                </c:pt>
                <c:pt idx="2">
                  <c:v>42</c:v>
                </c:pt>
                <c:pt idx="3">
                  <c:v>66</c:v>
                </c:pt>
                <c:pt idx="4">
                  <c:v>88</c:v>
                </c:pt>
                <c:pt idx="5">
                  <c:v>112</c:v>
                </c:pt>
                <c:pt idx="6">
                  <c:v>136</c:v>
                </c:pt>
              </c:strCache>
            </c:strRef>
          </c:cat>
          <c:val>
            <c:numRef>
              <c:f>'5%cellobiose_4%xylose_5%glucose'!$K$127:$Q$127</c:f>
              <c:numCache>
                <c:formatCode>General</c:formatCode>
                <c:ptCount val="7"/>
                <c:pt idx="0">
                  <c:v>48.7</c:v>
                </c:pt>
                <c:pt idx="1">
                  <c:v>23.3</c:v>
                </c:pt>
                <c:pt idx="2">
                  <c:v>20.099999999999998</c:v>
                </c:pt>
                <c:pt idx="3">
                  <c:v>16.5</c:v>
                </c:pt>
                <c:pt idx="4">
                  <c:v>11.100000000000001</c:v>
                </c:pt>
                <c:pt idx="5">
                  <c:v>10.1</c:v>
                </c:pt>
                <c:pt idx="6">
                  <c:v>2.1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3140-4128-B2DB-44AEF23F5CC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56410144"/>
        <c:axId val="356410704"/>
      </c:lineChart>
      <c:catAx>
        <c:axId val="35641014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800" b="1">
                    <a:solidFill>
                      <a:schemeClr val="tx1"/>
                    </a:solidFill>
                  </a:rPr>
                  <a:t>Time,</a:t>
                </a:r>
                <a:r>
                  <a:rPr lang="en-US" sz="800" b="1" baseline="0">
                    <a:solidFill>
                      <a:schemeClr val="tx1"/>
                    </a:solidFill>
                  </a:rPr>
                  <a:t> h</a:t>
                </a:r>
                <a:endParaRPr lang="uk-UA" sz="800" b="1">
                  <a:solidFill>
                    <a:schemeClr val="tx1"/>
                  </a:solidFill>
                </a:endParaRPr>
              </a:p>
            </c:rich>
          </c:tx>
          <c:layout>
            <c:manualLayout>
              <c:xMode val="edge"/>
              <c:yMode val="edge"/>
              <c:x val="0.31625598245075165"/>
              <c:y val="0.9258999957859088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8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out"/>
        <c:tickLblPos val="nextTo"/>
        <c:spPr>
          <a:noFill/>
          <a:ln w="127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56410704"/>
        <c:crosses val="autoZero"/>
        <c:auto val="1"/>
        <c:lblAlgn val="ctr"/>
        <c:lblOffset val="100"/>
        <c:noMultiLvlLbl val="0"/>
      </c:catAx>
      <c:valAx>
        <c:axId val="3564107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1270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56410144"/>
        <c:crosses val="autoZero"/>
        <c:crossBetween val="midCat"/>
        <c:majorUnit val="20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2349695349754162"/>
          <c:y val="0.14074154595849503"/>
          <c:w val="0.26958660366713066"/>
          <c:h val="0.2708592723413873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939034551716476E-2"/>
          <c:y val="2.2961632539414023E-2"/>
          <c:w val="0.53241926110774018"/>
          <c:h val="0.78499919762001757"/>
        </c:manualLayout>
      </c:layout>
      <c:lineChart>
        <c:grouping val="standard"/>
        <c:varyColors val="0"/>
        <c:ser>
          <c:idx val="0"/>
          <c:order val="0"/>
          <c:tx>
            <c:strRef>
              <c:f>ART!$A$109</c:f>
              <c:strCache>
                <c:ptCount val="1"/>
                <c:pt idx="0">
                  <c:v>BEP/cat8Δ</c:v>
                </c:pt>
              </c:strCache>
            </c:strRef>
          </c:tx>
          <c:spPr>
            <a:ln w="22225" cap="rnd">
              <a:solidFill>
                <a:srgbClr val="C00000"/>
              </a:solidFill>
              <a:prstDash val="solid"/>
              <a:round/>
            </a:ln>
            <a:effectLst/>
          </c:spPr>
          <c:marker>
            <c:symbol val="circle"/>
            <c:size val="4"/>
            <c:spPr>
              <a:solidFill>
                <a:srgbClr val="C00000"/>
              </a:solidFill>
              <a:ln w="9525">
                <a:solidFill>
                  <a:srgbClr val="C00000"/>
                </a:solidFill>
                <a:prstDash val="solid"/>
              </a:ln>
              <a:effectLst/>
            </c:spPr>
          </c:marker>
          <c:errBars>
            <c:errDir val="y"/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numRef>
              <c:f>ART!$B$108:$G$108</c:f>
              <c:numCache>
                <c:formatCode>General</c:formatCode>
                <c:ptCount val="6"/>
                <c:pt idx="0">
                  <c:v>0</c:v>
                </c:pt>
                <c:pt idx="1">
                  <c:v>24</c:v>
                </c:pt>
                <c:pt idx="2">
                  <c:v>48</c:v>
                </c:pt>
                <c:pt idx="3">
                  <c:v>71</c:v>
                </c:pt>
                <c:pt idx="4">
                  <c:v>94</c:v>
                </c:pt>
                <c:pt idx="5">
                  <c:v>119</c:v>
                </c:pt>
              </c:numCache>
            </c:numRef>
          </c:cat>
          <c:val>
            <c:numRef>
              <c:f>ART!$B$109:$G$109</c:f>
              <c:numCache>
                <c:formatCode>0.00</c:formatCode>
                <c:ptCount val="6"/>
                <c:pt idx="0" formatCode="General">
                  <c:v>0</c:v>
                </c:pt>
                <c:pt idx="1">
                  <c:v>0.70084999999999997</c:v>
                </c:pt>
                <c:pt idx="2">
                  <c:v>2.4504999999999999</c:v>
                </c:pt>
                <c:pt idx="3">
                  <c:v>4.1329500000000001</c:v>
                </c:pt>
                <c:pt idx="4">
                  <c:v>3.0747499999999999</c:v>
                </c:pt>
                <c:pt idx="5">
                  <c:v>2.75705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ART!$A$110</c:f>
              <c:strCache>
                <c:ptCount val="1"/>
                <c:pt idx="0">
                  <c:v>BEP/cat8Δ/gh1-1/CDT-1m</c:v>
                </c:pt>
              </c:strCache>
            </c:strRef>
          </c:tx>
          <c:spPr>
            <a:ln w="22225" cap="rnd">
              <a:solidFill>
                <a:srgbClr val="008000"/>
              </a:solidFill>
              <a:round/>
            </a:ln>
            <a:effectLst/>
          </c:spPr>
          <c:marker>
            <c:symbol val="triangle"/>
            <c:size val="4"/>
            <c:spPr>
              <a:solidFill>
                <a:srgbClr val="008000"/>
              </a:solidFill>
              <a:ln w="9525">
                <a:solidFill>
                  <a:srgbClr val="008000"/>
                </a:solidFill>
              </a:ln>
              <a:effectLst/>
            </c:spPr>
          </c:marker>
          <c:cat>
            <c:numRef>
              <c:f>ART!$B$108:$G$108</c:f>
              <c:numCache>
                <c:formatCode>General</c:formatCode>
                <c:ptCount val="6"/>
                <c:pt idx="0">
                  <c:v>0</c:v>
                </c:pt>
                <c:pt idx="1">
                  <c:v>24</c:v>
                </c:pt>
                <c:pt idx="2">
                  <c:v>48</c:v>
                </c:pt>
                <c:pt idx="3">
                  <c:v>71</c:v>
                </c:pt>
                <c:pt idx="4">
                  <c:v>94</c:v>
                </c:pt>
                <c:pt idx="5">
                  <c:v>119</c:v>
                </c:pt>
              </c:numCache>
            </c:numRef>
          </c:cat>
          <c:val>
            <c:numRef>
              <c:f>ART!$B$110:$G$110</c:f>
              <c:numCache>
                <c:formatCode>0.00</c:formatCode>
                <c:ptCount val="6"/>
                <c:pt idx="0" formatCode="General">
                  <c:v>0</c:v>
                </c:pt>
                <c:pt idx="1">
                  <c:v>3.3575500000000003</c:v>
                </c:pt>
                <c:pt idx="2">
                  <c:v>4.4864999999999995</c:v>
                </c:pt>
                <c:pt idx="3">
                  <c:v>2.3144499999999999</c:v>
                </c:pt>
                <c:pt idx="4">
                  <c:v>1.0928500000000001</c:v>
                </c:pt>
                <c:pt idx="5">
                  <c:v>0.38224999999999998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ART!$A$111</c:f>
              <c:strCache>
                <c:ptCount val="1"/>
                <c:pt idx="0">
                  <c:v>BEP/cat8Δ/CBP-1/CDT-1m</c:v>
                </c:pt>
              </c:strCache>
            </c:strRef>
          </c:tx>
          <c:spPr>
            <a:ln w="22225" cap="rnd">
              <a:solidFill>
                <a:schemeClr val="accent1">
                  <a:lumMod val="75000"/>
                </a:schemeClr>
              </a:solidFill>
              <a:round/>
            </a:ln>
            <a:effectLst/>
          </c:spPr>
          <c:marker>
            <c:symbol val="diamond"/>
            <c:size val="4"/>
            <c:spPr>
              <a:solidFill>
                <a:schemeClr val="accent1">
                  <a:lumMod val="75000"/>
                  <a:alpha val="97000"/>
                </a:schemeClr>
              </a:solidFill>
              <a:ln w="9525">
                <a:solidFill>
                  <a:schemeClr val="accent1">
                    <a:lumMod val="75000"/>
                  </a:schemeClr>
                </a:solidFill>
              </a:ln>
              <a:effectLst/>
            </c:spPr>
          </c:marker>
          <c:cat>
            <c:numRef>
              <c:f>ART!$B$108:$G$108</c:f>
              <c:numCache>
                <c:formatCode>General</c:formatCode>
                <c:ptCount val="6"/>
                <c:pt idx="0">
                  <c:v>0</c:v>
                </c:pt>
                <c:pt idx="1">
                  <c:v>24</c:v>
                </c:pt>
                <c:pt idx="2">
                  <c:v>48</c:v>
                </c:pt>
                <c:pt idx="3">
                  <c:v>71</c:v>
                </c:pt>
                <c:pt idx="4">
                  <c:v>94</c:v>
                </c:pt>
                <c:pt idx="5">
                  <c:v>119</c:v>
                </c:pt>
              </c:numCache>
            </c:numRef>
          </c:cat>
          <c:val>
            <c:numRef>
              <c:f>ART!$B$111:$G$111</c:f>
              <c:numCache>
                <c:formatCode>0.00</c:formatCode>
                <c:ptCount val="6"/>
                <c:pt idx="0" formatCode="General">
                  <c:v>0</c:v>
                </c:pt>
                <c:pt idx="1">
                  <c:v>2.2562499999999996</c:v>
                </c:pt>
                <c:pt idx="2">
                  <c:v>2.6583000000000001</c:v>
                </c:pt>
                <c:pt idx="3">
                  <c:v>3.4989999999999997</c:v>
                </c:pt>
                <c:pt idx="4">
                  <c:v>2.6907500000000004</c:v>
                </c:pt>
                <c:pt idx="5">
                  <c:v>1.8099000000000001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ART!$A$112</c:f>
              <c:strCache>
                <c:ptCount val="1"/>
                <c:pt idx="0">
                  <c:v>BEP/cat8∆/gh1-1/CDT-2mA</c:v>
                </c:pt>
              </c:strCache>
            </c:strRef>
          </c:tx>
          <c:spPr>
            <a:ln w="22225" cap="rnd">
              <a:solidFill>
                <a:srgbClr val="FF6600"/>
              </a:solidFill>
              <a:round/>
            </a:ln>
            <a:effectLst/>
          </c:spPr>
          <c:marker>
            <c:symbol val="circle"/>
            <c:size val="4"/>
            <c:spPr>
              <a:solidFill>
                <a:srgbClr val="FF6600"/>
              </a:solidFill>
              <a:ln w="9525">
                <a:solidFill>
                  <a:srgbClr val="FF6600"/>
                </a:solidFill>
              </a:ln>
              <a:effectLst/>
            </c:spPr>
          </c:marker>
          <c:cat>
            <c:numRef>
              <c:f>ART!$B$108:$G$108</c:f>
              <c:numCache>
                <c:formatCode>General</c:formatCode>
                <c:ptCount val="6"/>
                <c:pt idx="0">
                  <c:v>0</c:v>
                </c:pt>
                <c:pt idx="1">
                  <c:v>24</c:v>
                </c:pt>
                <c:pt idx="2">
                  <c:v>48</c:v>
                </c:pt>
                <c:pt idx="3">
                  <c:v>71</c:v>
                </c:pt>
                <c:pt idx="4">
                  <c:v>94</c:v>
                </c:pt>
                <c:pt idx="5">
                  <c:v>119</c:v>
                </c:pt>
              </c:numCache>
            </c:numRef>
          </c:cat>
          <c:val>
            <c:numRef>
              <c:f>ART!$B$112:$G$112</c:f>
              <c:numCache>
                <c:formatCode>0.00</c:formatCode>
                <c:ptCount val="6"/>
                <c:pt idx="0" formatCode="General">
                  <c:v>0</c:v>
                </c:pt>
                <c:pt idx="1">
                  <c:v>1.8006</c:v>
                </c:pt>
                <c:pt idx="2">
                  <c:v>3.59</c:v>
                </c:pt>
                <c:pt idx="3">
                  <c:v>4.8651999999999997</c:v>
                </c:pt>
                <c:pt idx="4">
                  <c:v>4.9387500000000006</c:v>
                </c:pt>
                <c:pt idx="5">
                  <c:v>6.8392999999999997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ART!$A$113</c:f>
              <c:strCache>
                <c:ptCount val="1"/>
                <c:pt idx="0">
                  <c:v>BEP/cat8∆/CBP-1/CDT-2mAM</c:v>
                </c:pt>
              </c:strCache>
            </c:strRef>
          </c:tx>
          <c:spPr>
            <a:ln w="22225" cap="rnd">
              <a:solidFill>
                <a:schemeClr val="tx1"/>
              </a:solidFill>
              <a:round/>
            </a:ln>
            <a:effectLst/>
          </c:spPr>
          <c:marker>
            <c:symbol val="square"/>
            <c:size val="4"/>
            <c:spPr>
              <a:solidFill>
                <a:schemeClr val="tx1"/>
              </a:solidFill>
              <a:ln w="9525">
                <a:noFill/>
              </a:ln>
              <a:effectLst/>
            </c:spPr>
          </c:marker>
          <c:cat>
            <c:numRef>
              <c:f>ART!$B$108:$G$108</c:f>
              <c:numCache>
                <c:formatCode>General</c:formatCode>
                <c:ptCount val="6"/>
                <c:pt idx="0">
                  <c:v>0</c:v>
                </c:pt>
                <c:pt idx="1">
                  <c:v>24</c:v>
                </c:pt>
                <c:pt idx="2">
                  <c:v>48</c:v>
                </c:pt>
                <c:pt idx="3">
                  <c:v>71</c:v>
                </c:pt>
                <c:pt idx="4">
                  <c:v>94</c:v>
                </c:pt>
                <c:pt idx="5">
                  <c:v>119</c:v>
                </c:pt>
              </c:numCache>
            </c:numRef>
          </c:cat>
          <c:val>
            <c:numRef>
              <c:f>ART!$B$113:$G$113</c:f>
              <c:numCache>
                <c:formatCode>0.00</c:formatCode>
                <c:ptCount val="6"/>
                <c:pt idx="0" formatCode="General">
                  <c:v>0</c:v>
                </c:pt>
                <c:pt idx="1">
                  <c:v>4.4308499999999995</c:v>
                </c:pt>
                <c:pt idx="2">
                  <c:v>4.5983000000000001</c:v>
                </c:pt>
                <c:pt idx="3">
                  <c:v>6.63</c:v>
                </c:pt>
                <c:pt idx="4">
                  <c:v>5.8277999999999999</c:v>
                </c:pt>
                <c:pt idx="5">
                  <c:v>5.33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70226256"/>
        <c:axId val="370226816"/>
      </c:lineChart>
      <c:catAx>
        <c:axId val="37022625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800" b="1" dirty="0">
                    <a:solidFill>
                      <a:sysClr val="windowText" lastClr="000000"/>
                    </a:solidFill>
                  </a:rPr>
                  <a:t>Time,</a:t>
                </a:r>
                <a:r>
                  <a:rPr lang="en-US" sz="800" b="1" baseline="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800" b="1" baseline="0" dirty="0" smtClean="0">
                    <a:solidFill>
                      <a:sysClr val="windowText" lastClr="000000"/>
                    </a:solidFill>
                  </a:rPr>
                  <a:t>h</a:t>
                </a:r>
                <a:endParaRPr lang="ru-RU" sz="800" b="1" dirty="0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36376328556086363"/>
              <c:y val="0.915122868166074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70226816"/>
        <c:crosses val="autoZero"/>
        <c:auto val="1"/>
        <c:lblAlgn val="ctr"/>
        <c:lblOffset val="100"/>
        <c:tickMarkSkip val="1"/>
        <c:noMultiLvlLbl val="0"/>
      </c:catAx>
      <c:valAx>
        <c:axId val="3702268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800" dirty="0">
                    <a:solidFill>
                      <a:sysClr val="windowText" lastClr="000000"/>
                    </a:solidFill>
                  </a:rPr>
                  <a:t>Ethanol,</a:t>
                </a:r>
                <a:r>
                  <a:rPr lang="en-US" sz="800" baseline="0" dirty="0">
                    <a:solidFill>
                      <a:sysClr val="windowText" lastClr="000000"/>
                    </a:solidFill>
                  </a:rPr>
                  <a:t> g/L</a:t>
                </a:r>
                <a:endParaRPr lang="ru-RU" sz="800" dirty="0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3.5081572133010869E-3"/>
              <c:y val="0.2588057345784558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270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70226256"/>
        <c:crosses val="autoZero"/>
        <c:crossBetween val="midCat"/>
        <c:majorUnit val="2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5049033013425861"/>
          <c:y val="8.7775110701915904E-2"/>
          <c:w val="0.31423581140557033"/>
          <c:h val="0.8244497785961681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939034551716476E-2"/>
          <c:y val="2.2961632539414023E-2"/>
          <c:w val="0.58668666444469131"/>
          <c:h val="0.78499919762001757"/>
        </c:manualLayout>
      </c:layout>
      <c:lineChart>
        <c:grouping val="standard"/>
        <c:varyColors val="0"/>
        <c:ser>
          <c:idx val="0"/>
          <c:order val="0"/>
          <c:tx>
            <c:strRef>
              <c:f>ART!$A$118</c:f>
              <c:strCache>
                <c:ptCount val="1"/>
                <c:pt idx="0">
                  <c:v>BEP/cat8Δ</c:v>
                </c:pt>
              </c:strCache>
            </c:strRef>
          </c:tx>
          <c:spPr>
            <a:ln w="22225" cap="rnd">
              <a:solidFill>
                <a:srgbClr val="C00000"/>
              </a:solidFill>
              <a:prstDash val="solid"/>
              <a:round/>
            </a:ln>
            <a:effectLst/>
          </c:spPr>
          <c:marker>
            <c:symbol val="circle"/>
            <c:size val="4"/>
            <c:spPr>
              <a:solidFill>
                <a:srgbClr val="C00000"/>
              </a:solidFill>
              <a:ln w="9525">
                <a:solidFill>
                  <a:srgbClr val="C00000"/>
                </a:solidFill>
                <a:prstDash val="solid"/>
              </a:ln>
              <a:effectLst/>
            </c:spPr>
          </c:marker>
          <c:errBars>
            <c:errDir val="y"/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numRef>
              <c:f>ART!$B$117:$H$117</c:f>
              <c:numCache>
                <c:formatCode>General</c:formatCode>
                <c:ptCount val="7"/>
                <c:pt idx="0">
                  <c:v>0</c:v>
                </c:pt>
                <c:pt idx="1">
                  <c:v>20</c:v>
                </c:pt>
                <c:pt idx="2">
                  <c:v>42</c:v>
                </c:pt>
                <c:pt idx="3">
                  <c:v>66</c:v>
                </c:pt>
                <c:pt idx="4">
                  <c:v>88</c:v>
                </c:pt>
                <c:pt idx="5">
                  <c:v>112</c:v>
                </c:pt>
                <c:pt idx="6">
                  <c:v>136</c:v>
                </c:pt>
              </c:numCache>
            </c:numRef>
          </c:cat>
          <c:val>
            <c:numRef>
              <c:f>ART!$B$118:$H$118</c:f>
              <c:numCache>
                <c:formatCode>0.00</c:formatCode>
                <c:ptCount val="7"/>
                <c:pt idx="0" formatCode="General">
                  <c:v>0</c:v>
                </c:pt>
                <c:pt idx="1">
                  <c:v>3.4136500000000001</c:v>
                </c:pt>
                <c:pt idx="2">
                  <c:v>9.7234499999999997</c:v>
                </c:pt>
                <c:pt idx="3">
                  <c:v>12.7788</c:v>
                </c:pt>
                <c:pt idx="4">
                  <c:v>11.589700000000001</c:v>
                </c:pt>
                <c:pt idx="5">
                  <c:v>10.255100000000001</c:v>
                </c:pt>
                <c:pt idx="6">
                  <c:v>9.0608000000000004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ART!$A$119</c:f>
              <c:strCache>
                <c:ptCount val="1"/>
                <c:pt idx="0">
                  <c:v>BEP/cat8Δ/gh1-1/CDT-1m</c:v>
                </c:pt>
              </c:strCache>
            </c:strRef>
          </c:tx>
          <c:spPr>
            <a:ln w="22225" cap="rnd">
              <a:solidFill>
                <a:srgbClr val="008000"/>
              </a:solidFill>
              <a:round/>
            </a:ln>
            <a:effectLst/>
          </c:spPr>
          <c:marker>
            <c:symbol val="triangle"/>
            <c:size val="4"/>
            <c:spPr>
              <a:solidFill>
                <a:srgbClr val="008000"/>
              </a:solidFill>
              <a:ln w="9525">
                <a:solidFill>
                  <a:srgbClr val="008000"/>
                </a:solidFill>
              </a:ln>
              <a:effectLst/>
            </c:spPr>
          </c:marker>
          <c:cat>
            <c:numRef>
              <c:f>ART!$B$117:$H$117</c:f>
              <c:numCache>
                <c:formatCode>General</c:formatCode>
                <c:ptCount val="7"/>
                <c:pt idx="0">
                  <c:v>0</c:v>
                </c:pt>
                <c:pt idx="1">
                  <c:v>20</c:v>
                </c:pt>
                <c:pt idx="2">
                  <c:v>42</c:v>
                </c:pt>
                <c:pt idx="3">
                  <c:v>66</c:v>
                </c:pt>
                <c:pt idx="4">
                  <c:v>88</c:v>
                </c:pt>
                <c:pt idx="5">
                  <c:v>112</c:v>
                </c:pt>
                <c:pt idx="6">
                  <c:v>136</c:v>
                </c:pt>
              </c:numCache>
            </c:numRef>
          </c:cat>
          <c:val>
            <c:numRef>
              <c:f>ART!$B$119:$H$119</c:f>
              <c:numCache>
                <c:formatCode>0.00</c:formatCode>
                <c:ptCount val="7"/>
                <c:pt idx="0" formatCode="General">
                  <c:v>0</c:v>
                </c:pt>
                <c:pt idx="1">
                  <c:v>7.1193499999999998</c:v>
                </c:pt>
                <c:pt idx="2">
                  <c:v>15.8712</c:v>
                </c:pt>
                <c:pt idx="3">
                  <c:v>17.335249999999998</c:v>
                </c:pt>
                <c:pt idx="4">
                  <c:v>15.14</c:v>
                </c:pt>
                <c:pt idx="5">
                  <c:v>14.0905</c:v>
                </c:pt>
                <c:pt idx="6">
                  <c:v>12.486649999999999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ART!$A$120</c:f>
              <c:strCache>
                <c:ptCount val="1"/>
                <c:pt idx="0">
                  <c:v>BEP/cat8Δ/CBP-1/CDT-1m</c:v>
                </c:pt>
              </c:strCache>
            </c:strRef>
          </c:tx>
          <c:spPr>
            <a:ln w="22225" cap="rnd">
              <a:solidFill>
                <a:schemeClr val="accent1">
                  <a:lumMod val="75000"/>
                </a:schemeClr>
              </a:solidFill>
              <a:round/>
            </a:ln>
            <a:effectLst/>
          </c:spPr>
          <c:marker>
            <c:symbol val="diamond"/>
            <c:size val="4"/>
            <c:spPr>
              <a:solidFill>
                <a:schemeClr val="accent1">
                  <a:lumMod val="75000"/>
                  <a:alpha val="97000"/>
                </a:schemeClr>
              </a:solidFill>
              <a:ln w="9525">
                <a:solidFill>
                  <a:schemeClr val="accent1">
                    <a:lumMod val="75000"/>
                  </a:schemeClr>
                </a:solidFill>
              </a:ln>
              <a:effectLst/>
            </c:spPr>
          </c:marker>
          <c:cat>
            <c:numRef>
              <c:f>ART!$B$117:$H$117</c:f>
              <c:numCache>
                <c:formatCode>General</c:formatCode>
                <c:ptCount val="7"/>
                <c:pt idx="0">
                  <c:v>0</c:v>
                </c:pt>
                <c:pt idx="1">
                  <c:v>20</c:v>
                </c:pt>
                <c:pt idx="2">
                  <c:v>42</c:v>
                </c:pt>
                <c:pt idx="3">
                  <c:v>66</c:v>
                </c:pt>
                <c:pt idx="4">
                  <c:v>88</c:v>
                </c:pt>
                <c:pt idx="5">
                  <c:v>112</c:v>
                </c:pt>
                <c:pt idx="6">
                  <c:v>136</c:v>
                </c:pt>
              </c:numCache>
            </c:numRef>
          </c:cat>
          <c:val>
            <c:numRef>
              <c:f>ART!$B$120:$H$120</c:f>
              <c:numCache>
                <c:formatCode>0.00</c:formatCode>
                <c:ptCount val="7"/>
                <c:pt idx="0" formatCode="General">
                  <c:v>0</c:v>
                </c:pt>
                <c:pt idx="1">
                  <c:v>5.5168499999999998</c:v>
                </c:pt>
                <c:pt idx="2">
                  <c:v>10.931449999999998</c:v>
                </c:pt>
                <c:pt idx="3">
                  <c:v>12.148449999999999</c:v>
                </c:pt>
                <c:pt idx="4">
                  <c:v>11.400500000000001</c:v>
                </c:pt>
                <c:pt idx="5">
                  <c:v>11.119</c:v>
                </c:pt>
                <c:pt idx="6">
                  <c:v>10.31765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ART!$A$121</c:f>
              <c:strCache>
                <c:ptCount val="1"/>
                <c:pt idx="0">
                  <c:v>BEP/cat8∆/gh1-1/CDT-2mA</c:v>
                </c:pt>
              </c:strCache>
            </c:strRef>
          </c:tx>
          <c:spPr>
            <a:ln w="22225" cap="rnd">
              <a:solidFill>
                <a:srgbClr val="FF6600"/>
              </a:solidFill>
              <a:prstDash val="solid"/>
              <a:round/>
            </a:ln>
            <a:effectLst/>
          </c:spPr>
          <c:marker>
            <c:symbol val="circle"/>
            <c:size val="4"/>
            <c:spPr>
              <a:solidFill>
                <a:srgbClr val="FF6600"/>
              </a:solidFill>
              <a:ln w="9525">
                <a:solidFill>
                  <a:srgbClr val="FF6600"/>
                </a:solidFill>
                <a:prstDash val="solid"/>
              </a:ln>
              <a:effectLst/>
            </c:spPr>
          </c:marker>
          <c:cat>
            <c:numRef>
              <c:f>ART!$B$117:$H$117</c:f>
              <c:numCache>
                <c:formatCode>General</c:formatCode>
                <c:ptCount val="7"/>
                <c:pt idx="0">
                  <c:v>0</c:v>
                </c:pt>
                <c:pt idx="1">
                  <c:v>20</c:v>
                </c:pt>
                <c:pt idx="2">
                  <c:v>42</c:v>
                </c:pt>
                <c:pt idx="3">
                  <c:v>66</c:v>
                </c:pt>
                <c:pt idx="4">
                  <c:v>88</c:v>
                </c:pt>
                <c:pt idx="5">
                  <c:v>112</c:v>
                </c:pt>
                <c:pt idx="6">
                  <c:v>136</c:v>
                </c:pt>
              </c:numCache>
            </c:numRef>
          </c:cat>
          <c:val>
            <c:numRef>
              <c:f>ART!$B$121:$H$121</c:f>
              <c:numCache>
                <c:formatCode>0.00</c:formatCode>
                <c:ptCount val="7"/>
                <c:pt idx="0" formatCode="General">
                  <c:v>0</c:v>
                </c:pt>
                <c:pt idx="1">
                  <c:v>4.3989000000000003</c:v>
                </c:pt>
                <c:pt idx="2">
                  <c:v>8.4893999999999998</c:v>
                </c:pt>
                <c:pt idx="3">
                  <c:v>11.456249999999999</c:v>
                </c:pt>
                <c:pt idx="4">
                  <c:v>11.794</c:v>
                </c:pt>
                <c:pt idx="5">
                  <c:v>10.297499999999999</c:v>
                </c:pt>
                <c:pt idx="6">
                  <c:v>8.2609999999999992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ART!$A$122</c:f>
              <c:strCache>
                <c:ptCount val="1"/>
                <c:pt idx="0">
                  <c:v>BEP/cat8∆/CBP-1/CDT-2mAM</c:v>
                </c:pt>
              </c:strCache>
            </c:strRef>
          </c:tx>
          <c:spPr>
            <a:ln w="22225" cap="rnd">
              <a:solidFill>
                <a:schemeClr val="tx1"/>
              </a:solidFill>
              <a:round/>
            </a:ln>
            <a:effectLst/>
          </c:spPr>
          <c:marker>
            <c:symbol val="square"/>
            <c:size val="4"/>
            <c:spPr>
              <a:solidFill>
                <a:schemeClr val="tx1"/>
              </a:solidFill>
              <a:ln w="9525">
                <a:noFill/>
              </a:ln>
              <a:effectLst/>
            </c:spPr>
          </c:marker>
          <c:cat>
            <c:numRef>
              <c:f>ART!$B$117:$H$117</c:f>
              <c:numCache>
                <c:formatCode>General</c:formatCode>
                <c:ptCount val="7"/>
                <c:pt idx="0">
                  <c:v>0</c:v>
                </c:pt>
                <c:pt idx="1">
                  <c:v>20</c:v>
                </c:pt>
                <c:pt idx="2">
                  <c:v>42</c:v>
                </c:pt>
                <c:pt idx="3">
                  <c:v>66</c:v>
                </c:pt>
                <c:pt idx="4">
                  <c:v>88</c:v>
                </c:pt>
                <c:pt idx="5">
                  <c:v>112</c:v>
                </c:pt>
                <c:pt idx="6">
                  <c:v>136</c:v>
                </c:pt>
              </c:numCache>
            </c:numRef>
          </c:cat>
          <c:val>
            <c:numRef>
              <c:f>ART!$B$122:$H$122</c:f>
              <c:numCache>
                <c:formatCode>0.00</c:formatCode>
                <c:ptCount val="7"/>
                <c:pt idx="0" formatCode="General">
                  <c:v>0</c:v>
                </c:pt>
                <c:pt idx="1">
                  <c:v>5.24275</c:v>
                </c:pt>
                <c:pt idx="2">
                  <c:v>8.0299999999999994</c:v>
                </c:pt>
                <c:pt idx="3">
                  <c:v>6.1236499999999996</c:v>
                </c:pt>
                <c:pt idx="4">
                  <c:v>5.4</c:v>
                </c:pt>
                <c:pt idx="5">
                  <c:v>6.1143999999999998</c:v>
                </c:pt>
                <c:pt idx="6">
                  <c:v>4.2222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70231296"/>
        <c:axId val="370231856"/>
      </c:lineChart>
      <c:catAx>
        <c:axId val="37023129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800" b="1" dirty="0">
                    <a:solidFill>
                      <a:sysClr val="windowText" lastClr="000000"/>
                    </a:solidFill>
                  </a:rPr>
                  <a:t>Time,</a:t>
                </a:r>
                <a:r>
                  <a:rPr lang="en-US" sz="800" b="1" baseline="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800" b="1" baseline="0" dirty="0" smtClean="0">
                    <a:solidFill>
                      <a:sysClr val="windowText" lastClr="000000"/>
                    </a:solidFill>
                  </a:rPr>
                  <a:t>h</a:t>
                </a:r>
                <a:endParaRPr lang="ru-RU" sz="800" b="1" dirty="0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36376328556086363"/>
              <c:y val="0.915122868166074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70231856"/>
        <c:crosses val="autoZero"/>
        <c:auto val="1"/>
        <c:lblAlgn val="ctr"/>
        <c:lblOffset val="100"/>
        <c:tickMarkSkip val="1"/>
        <c:noMultiLvlLbl val="0"/>
      </c:catAx>
      <c:valAx>
        <c:axId val="3702318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800" dirty="0">
                    <a:solidFill>
                      <a:sysClr val="windowText" lastClr="000000"/>
                    </a:solidFill>
                  </a:rPr>
                  <a:t>Ethanol,</a:t>
                </a:r>
                <a:r>
                  <a:rPr lang="en-US" sz="800" baseline="0" dirty="0">
                    <a:solidFill>
                      <a:sysClr val="windowText" lastClr="000000"/>
                    </a:solidFill>
                  </a:rPr>
                  <a:t> g/L</a:t>
                </a:r>
                <a:endParaRPr lang="ru-RU" sz="800" dirty="0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7.9481909417472118E-4"/>
              <c:y val="0.2448858563040320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270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70231296"/>
        <c:crosses val="autoZero"/>
        <c:crossBetween val="midCat"/>
        <c:majorUnit val="4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0045812025459464"/>
          <c:y val="1.7786089611442324E-3"/>
          <c:w val="0.29954187974540525"/>
          <c:h val="0.9982216449647068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939034551716476E-2"/>
          <c:y val="2.2961632539414023E-2"/>
          <c:w val="0.58668666444469131"/>
          <c:h val="0.78499919762001757"/>
        </c:manualLayout>
      </c:layout>
      <c:lineChart>
        <c:grouping val="standard"/>
        <c:varyColors val="0"/>
        <c:ser>
          <c:idx val="0"/>
          <c:order val="0"/>
          <c:tx>
            <c:strRef>
              <c:f>ART!$A$129</c:f>
              <c:strCache>
                <c:ptCount val="1"/>
                <c:pt idx="0">
                  <c:v>BEP/cat8Δ</c:v>
                </c:pt>
              </c:strCache>
            </c:strRef>
          </c:tx>
          <c:spPr>
            <a:ln w="22225" cap="rnd">
              <a:solidFill>
                <a:srgbClr val="C00000"/>
              </a:solidFill>
              <a:prstDash val="solid"/>
              <a:round/>
            </a:ln>
            <a:effectLst/>
          </c:spPr>
          <c:marker>
            <c:symbol val="circle"/>
            <c:size val="4"/>
            <c:spPr>
              <a:solidFill>
                <a:srgbClr val="C00000"/>
              </a:solidFill>
              <a:ln w="9525">
                <a:solidFill>
                  <a:srgbClr val="C00000"/>
                </a:solidFill>
                <a:prstDash val="solid"/>
              </a:ln>
              <a:effectLst/>
            </c:spPr>
          </c:marker>
          <c:errBars>
            <c:errDir val="y"/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numRef>
              <c:f>ART!$B$128:$G$128</c:f>
              <c:numCache>
                <c:formatCode>General</c:formatCode>
                <c:ptCount val="6"/>
                <c:pt idx="0">
                  <c:v>0</c:v>
                </c:pt>
                <c:pt idx="1">
                  <c:v>24</c:v>
                </c:pt>
                <c:pt idx="2">
                  <c:v>48</c:v>
                </c:pt>
                <c:pt idx="3">
                  <c:v>71</c:v>
                </c:pt>
                <c:pt idx="4">
                  <c:v>94</c:v>
                </c:pt>
                <c:pt idx="5">
                  <c:v>119</c:v>
                </c:pt>
              </c:numCache>
            </c:numRef>
          </c:cat>
          <c:val>
            <c:numRef>
              <c:f>ART!$B$129:$G$129</c:f>
              <c:numCache>
                <c:formatCode>General</c:formatCode>
                <c:ptCount val="6"/>
                <c:pt idx="0">
                  <c:v>0</c:v>
                </c:pt>
                <c:pt idx="1">
                  <c:v>2.5418500000000002</c:v>
                </c:pt>
                <c:pt idx="2">
                  <c:v>6.1653500000000001</c:v>
                </c:pt>
                <c:pt idx="3">
                  <c:v>9.4409999999999989</c:v>
                </c:pt>
                <c:pt idx="4">
                  <c:v>8.3581499999999984</c:v>
                </c:pt>
                <c:pt idx="5">
                  <c:v>8.0731000000000002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ART!$A$130</c:f>
              <c:strCache>
                <c:ptCount val="1"/>
                <c:pt idx="0">
                  <c:v>BEP/cat8Δ/gh1-1/CDT-1m</c:v>
                </c:pt>
              </c:strCache>
            </c:strRef>
          </c:tx>
          <c:spPr>
            <a:ln w="22225" cap="rnd">
              <a:solidFill>
                <a:srgbClr val="008000"/>
              </a:solidFill>
              <a:round/>
            </a:ln>
            <a:effectLst/>
          </c:spPr>
          <c:marker>
            <c:symbol val="triangle"/>
            <c:size val="4"/>
            <c:spPr>
              <a:solidFill>
                <a:srgbClr val="008000"/>
              </a:solidFill>
              <a:ln w="9525">
                <a:solidFill>
                  <a:srgbClr val="008000"/>
                </a:solidFill>
              </a:ln>
              <a:effectLst/>
            </c:spPr>
          </c:marker>
          <c:cat>
            <c:numRef>
              <c:f>ART!$B$128:$G$128</c:f>
              <c:numCache>
                <c:formatCode>General</c:formatCode>
                <c:ptCount val="6"/>
                <c:pt idx="0">
                  <c:v>0</c:v>
                </c:pt>
                <c:pt idx="1">
                  <c:v>24</c:v>
                </c:pt>
                <c:pt idx="2">
                  <c:v>48</c:v>
                </c:pt>
                <c:pt idx="3">
                  <c:v>71</c:v>
                </c:pt>
                <c:pt idx="4">
                  <c:v>94</c:v>
                </c:pt>
                <c:pt idx="5">
                  <c:v>119</c:v>
                </c:pt>
              </c:numCache>
            </c:numRef>
          </c:cat>
          <c:val>
            <c:numRef>
              <c:f>ART!$B$130:$G$130</c:f>
              <c:numCache>
                <c:formatCode>General</c:formatCode>
                <c:ptCount val="6"/>
                <c:pt idx="0">
                  <c:v>0</c:v>
                </c:pt>
                <c:pt idx="1">
                  <c:v>1.82375</c:v>
                </c:pt>
                <c:pt idx="2">
                  <c:v>1.27495</c:v>
                </c:pt>
                <c:pt idx="3">
                  <c:v>1.1493</c:v>
                </c:pt>
                <c:pt idx="4">
                  <c:v>1.1408499999999999</c:v>
                </c:pt>
                <c:pt idx="5">
                  <c:v>0.83129999999999993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ART!$A$131</c:f>
              <c:strCache>
                <c:ptCount val="1"/>
                <c:pt idx="0">
                  <c:v>BEP/cat8Δ/CBP-1/CDT-1m</c:v>
                </c:pt>
              </c:strCache>
            </c:strRef>
          </c:tx>
          <c:spPr>
            <a:ln w="22225" cap="rnd">
              <a:solidFill>
                <a:schemeClr val="accent1">
                  <a:lumMod val="75000"/>
                </a:schemeClr>
              </a:solidFill>
              <a:round/>
            </a:ln>
            <a:effectLst/>
          </c:spPr>
          <c:marker>
            <c:symbol val="diamond"/>
            <c:size val="4"/>
            <c:spPr>
              <a:solidFill>
                <a:schemeClr val="accent1">
                  <a:lumMod val="75000"/>
                  <a:alpha val="97000"/>
                </a:schemeClr>
              </a:solidFill>
              <a:ln w="9525">
                <a:solidFill>
                  <a:schemeClr val="accent1">
                    <a:lumMod val="75000"/>
                  </a:schemeClr>
                </a:solidFill>
              </a:ln>
              <a:effectLst/>
            </c:spPr>
          </c:marker>
          <c:cat>
            <c:numRef>
              <c:f>ART!$B$128:$G$128</c:f>
              <c:numCache>
                <c:formatCode>General</c:formatCode>
                <c:ptCount val="6"/>
                <c:pt idx="0">
                  <c:v>0</c:v>
                </c:pt>
                <c:pt idx="1">
                  <c:v>24</c:v>
                </c:pt>
                <c:pt idx="2">
                  <c:v>48</c:v>
                </c:pt>
                <c:pt idx="3">
                  <c:v>71</c:v>
                </c:pt>
                <c:pt idx="4">
                  <c:v>94</c:v>
                </c:pt>
                <c:pt idx="5">
                  <c:v>119</c:v>
                </c:pt>
              </c:numCache>
            </c:numRef>
          </c:cat>
          <c:val>
            <c:numRef>
              <c:f>ART!$B$131:$G$131</c:f>
              <c:numCache>
                <c:formatCode>General</c:formatCode>
                <c:ptCount val="6"/>
                <c:pt idx="0">
                  <c:v>0</c:v>
                </c:pt>
                <c:pt idx="1">
                  <c:v>2.1866500000000002</c:v>
                </c:pt>
                <c:pt idx="2">
                  <c:v>6.6270999999999995</c:v>
                </c:pt>
                <c:pt idx="3">
                  <c:v>8.7956000000000003</c:v>
                </c:pt>
                <c:pt idx="4">
                  <c:v>6.6894500000000008</c:v>
                </c:pt>
                <c:pt idx="5">
                  <c:v>5.6282999999999994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ART!$A$132</c:f>
              <c:strCache>
                <c:ptCount val="1"/>
                <c:pt idx="0">
                  <c:v>BEP/cat8∆/gh1-1/CDT-2mA</c:v>
                </c:pt>
              </c:strCache>
            </c:strRef>
          </c:tx>
          <c:spPr>
            <a:ln w="22225" cap="rnd">
              <a:solidFill>
                <a:srgbClr val="FF6600"/>
              </a:solidFill>
              <a:round/>
            </a:ln>
            <a:effectLst/>
          </c:spPr>
          <c:marker>
            <c:symbol val="circle"/>
            <c:size val="4"/>
            <c:spPr>
              <a:solidFill>
                <a:srgbClr val="FF6600"/>
              </a:solidFill>
              <a:ln w="9525">
                <a:solidFill>
                  <a:srgbClr val="FF6600"/>
                </a:solidFill>
              </a:ln>
              <a:effectLst/>
            </c:spPr>
          </c:marker>
          <c:cat>
            <c:numRef>
              <c:f>ART!$B$128:$G$128</c:f>
              <c:numCache>
                <c:formatCode>General</c:formatCode>
                <c:ptCount val="6"/>
                <c:pt idx="0">
                  <c:v>0</c:v>
                </c:pt>
                <c:pt idx="1">
                  <c:v>24</c:v>
                </c:pt>
                <c:pt idx="2">
                  <c:v>48</c:v>
                </c:pt>
                <c:pt idx="3">
                  <c:v>71</c:v>
                </c:pt>
                <c:pt idx="4">
                  <c:v>94</c:v>
                </c:pt>
                <c:pt idx="5">
                  <c:v>119</c:v>
                </c:pt>
              </c:numCache>
            </c:numRef>
          </c:cat>
          <c:val>
            <c:numRef>
              <c:f>ART!$B$132:$G$132</c:f>
              <c:numCache>
                <c:formatCode>General</c:formatCode>
                <c:ptCount val="6"/>
                <c:pt idx="0">
                  <c:v>0</c:v>
                </c:pt>
                <c:pt idx="1">
                  <c:v>0.74</c:v>
                </c:pt>
                <c:pt idx="2">
                  <c:v>4.26</c:v>
                </c:pt>
                <c:pt idx="3">
                  <c:v>8.2100000000000009</c:v>
                </c:pt>
                <c:pt idx="4">
                  <c:v>6.55</c:v>
                </c:pt>
                <c:pt idx="5">
                  <c:v>4.71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ART!$A$133</c:f>
              <c:strCache>
                <c:ptCount val="1"/>
                <c:pt idx="0">
                  <c:v>BEP/cat8∆/CBP-1/CDT-2mAM</c:v>
                </c:pt>
              </c:strCache>
            </c:strRef>
          </c:tx>
          <c:spPr>
            <a:ln w="22225" cap="rnd">
              <a:solidFill>
                <a:schemeClr val="tx1"/>
              </a:solidFill>
              <a:round/>
            </a:ln>
            <a:effectLst/>
          </c:spPr>
          <c:marker>
            <c:symbol val="square"/>
            <c:size val="4"/>
            <c:spPr>
              <a:solidFill>
                <a:schemeClr val="tx1"/>
              </a:solidFill>
              <a:ln w="9525">
                <a:noFill/>
              </a:ln>
              <a:effectLst/>
            </c:spPr>
          </c:marker>
          <c:cat>
            <c:numRef>
              <c:f>ART!$B$128:$G$128</c:f>
              <c:numCache>
                <c:formatCode>General</c:formatCode>
                <c:ptCount val="6"/>
                <c:pt idx="0">
                  <c:v>0</c:v>
                </c:pt>
                <c:pt idx="1">
                  <c:v>24</c:v>
                </c:pt>
                <c:pt idx="2">
                  <c:v>48</c:v>
                </c:pt>
                <c:pt idx="3">
                  <c:v>71</c:v>
                </c:pt>
                <c:pt idx="4">
                  <c:v>94</c:v>
                </c:pt>
                <c:pt idx="5">
                  <c:v>119</c:v>
                </c:pt>
              </c:numCache>
            </c:numRef>
          </c:cat>
          <c:val>
            <c:numRef>
              <c:f>ART!$B$133:$G$133</c:f>
              <c:numCache>
                <c:formatCode>0.00</c:formatCode>
                <c:ptCount val="6"/>
                <c:pt idx="0">
                  <c:v>0</c:v>
                </c:pt>
                <c:pt idx="1">
                  <c:v>1.75</c:v>
                </c:pt>
                <c:pt idx="2">
                  <c:v>3.6360000000000001</c:v>
                </c:pt>
                <c:pt idx="3">
                  <c:v>6.59</c:v>
                </c:pt>
                <c:pt idx="4">
                  <c:v>5.6372</c:v>
                </c:pt>
                <c:pt idx="5">
                  <c:v>4.01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70236336"/>
        <c:axId val="370236896"/>
      </c:lineChart>
      <c:catAx>
        <c:axId val="37023633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800" b="1" dirty="0">
                    <a:solidFill>
                      <a:sysClr val="windowText" lastClr="000000"/>
                    </a:solidFill>
                  </a:rPr>
                  <a:t>Time,</a:t>
                </a:r>
                <a:r>
                  <a:rPr lang="en-US" sz="800" b="1" baseline="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800" b="1" baseline="0" dirty="0" smtClean="0">
                    <a:solidFill>
                      <a:sysClr val="windowText" lastClr="000000"/>
                    </a:solidFill>
                  </a:rPr>
                  <a:t>h</a:t>
                </a:r>
                <a:endParaRPr lang="ru-RU" sz="800" b="1" dirty="0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36376328556086363"/>
              <c:y val="0.915122868166074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70236896"/>
        <c:crosses val="autoZero"/>
        <c:auto val="1"/>
        <c:lblAlgn val="ctr"/>
        <c:lblOffset val="100"/>
        <c:tickMarkSkip val="1"/>
        <c:noMultiLvlLbl val="0"/>
      </c:catAx>
      <c:valAx>
        <c:axId val="3702368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800" dirty="0">
                    <a:solidFill>
                      <a:sysClr val="windowText" lastClr="000000"/>
                    </a:solidFill>
                  </a:rPr>
                  <a:t>Ethanol,</a:t>
                </a:r>
                <a:r>
                  <a:rPr lang="en-US" sz="800" baseline="0" dirty="0">
                    <a:solidFill>
                      <a:sysClr val="windowText" lastClr="000000"/>
                    </a:solidFill>
                  </a:rPr>
                  <a:t> g/L</a:t>
                </a:r>
                <a:endParaRPr lang="ru-RU" sz="800" dirty="0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7.9481909417472118E-4"/>
              <c:y val="0.2448858563040320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270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70236336"/>
        <c:crosses val="autoZero"/>
        <c:crossBetween val="midCat"/>
        <c:majorUnit val="4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0045818427345197"/>
          <c:y val="1.7783550352930859E-3"/>
          <c:w val="0.29954187974540525"/>
          <c:h val="0.9982216449647068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939034551716476E-2"/>
          <c:y val="2.2961632539414023E-2"/>
          <c:w val="0.58668666444469131"/>
          <c:h val="0.78499919762001757"/>
        </c:manualLayout>
      </c:layout>
      <c:lineChart>
        <c:grouping val="standard"/>
        <c:varyColors val="0"/>
        <c:ser>
          <c:idx val="0"/>
          <c:order val="0"/>
          <c:tx>
            <c:strRef>
              <c:f>ART!$Q$130</c:f>
              <c:strCache>
                <c:ptCount val="1"/>
                <c:pt idx="0">
                  <c:v>BEP/cat8Δ</c:v>
                </c:pt>
              </c:strCache>
            </c:strRef>
          </c:tx>
          <c:spPr>
            <a:ln w="22225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4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errBars>
            <c:errDir val="y"/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numRef>
              <c:f>ART!$R$129:$W$129</c:f>
              <c:numCache>
                <c:formatCode>General</c:formatCode>
                <c:ptCount val="6"/>
                <c:pt idx="0">
                  <c:v>0</c:v>
                </c:pt>
                <c:pt idx="1">
                  <c:v>24</c:v>
                </c:pt>
                <c:pt idx="2">
                  <c:v>48</c:v>
                </c:pt>
                <c:pt idx="3">
                  <c:v>71</c:v>
                </c:pt>
                <c:pt idx="4">
                  <c:v>94</c:v>
                </c:pt>
                <c:pt idx="5">
                  <c:v>119</c:v>
                </c:pt>
              </c:numCache>
            </c:numRef>
          </c:cat>
          <c:val>
            <c:numRef>
              <c:f>ART!$R$130:$W$130</c:f>
              <c:numCache>
                <c:formatCode>General</c:formatCode>
                <c:ptCount val="6"/>
                <c:pt idx="0">
                  <c:v>94.8</c:v>
                </c:pt>
                <c:pt idx="1">
                  <c:v>70.44</c:v>
                </c:pt>
                <c:pt idx="2">
                  <c:v>68.56</c:v>
                </c:pt>
                <c:pt idx="3">
                  <c:v>61.36</c:v>
                </c:pt>
                <c:pt idx="4">
                  <c:v>53.85</c:v>
                </c:pt>
                <c:pt idx="5">
                  <c:v>51.1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ART!$Q$131</c:f>
              <c:strCache>
                <c:ptCount val="1"/>
                <c:pt idx="0">
                  <c:v>BEP/cat8Δ/gh1-1/CDT-1m</c:v>
                </c:pt>
              </c:strCache>
            </c:strRef>
          </c:tx>
          <c:spPr>
            <a:ln w="22225" cap="rnd">
              <a:solidFill>
                <a:srgbClr val="008000"/>
              </a:solidFill>
              <a:round/>
            </a:ln>
            <a:effectLst/>
          </c:spPr>
          <c:marker>
            <c:symbol val="triangle"/>
            <c:size val="4"/>
            <c:spPr>
              <a:solidFill>
                <a:srgbClr val="008000"/>
              </a:solidFill>
              <a:ln w="9525">
                <a:solidFill>
                  <a:srgbClr val="008000"/>
                </a:solidFill>
              </a:ln>
              <a:effectLst/>
            </c:spPr>
          </c:marker>
          <c:cat>
            <c:numRef>
              <c:f>ART!$R$129:$W$129</c:f>
              <c:numCache>
                <c:formatCode>General</c:formatCode>
                <c:ptCount val="6"/>
                <c:pt idx="0">
                  <c:v>0</c:v>
                </c:pt>
                <c:pt idx="1">
                  <c:v>24</c:v>
                </c:pt>
                <c:pt idx="2">
                  <c:v>48</c:v>
                </c:pt>
                <c:pt idx="3">
                  <c:v>71</c:v>
                </c:pt>
                <c:pt idx="4">
                  <c:v>94</c:v>
                </c:pt>
                <c:pt idx="5">
                  <c:v>119</c:v>
                </c:pt>
              </c:numCache>
            </c:numRef>
          </c:cat>
          <c:val>
            <c:numRef>
              <c:f>ART!$R$131:$W$131</c:f>
              <c:numCache>
                <c:formatCode>General</c:formatCode>
                <c:ptCount val="6"/>
                <c:pt idx="0">
                  <c:v>94.8</c:v>
                </c:pt>
                <c:pt idx="1">
                  <c:v>80.150000000000006</c:v>
                </c:pt>
                <c:pt idx="2">
                  <c:v>78.709999999999994</c:v>
                </c:pt>
                <c:pt idx="3">
                  <c:v>76.099999999999994</c:v>
                </c:pt>
                <c:pt idx="4">
                  <c:v>74.14</c:v>
                </c:pt>
                <c:pt idx="5">
                  <c:v>74.22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ART!$Q$132</c:f>
              <c:strCache>
                <c:ptCount val="1"/>
                <c:pt idx="0">
                  <c:v>BEP/cat8Δ/CBP-1/CDT-1m</c:v>
                </c:pt>
              </c:strCache>
            </c:strRef>
          </c:tx>
          <c:spPr>
            <a:ln w="28575" cap="rnd">
              <a:solidFill>
                <a:schemeClr val="accent1">
                  <a:lumMod val="75000"/>
                </a:schemeClr>
              </a:solidFill>
              <a:round/>
            </a:ln>
            <a:effectLst/>
          </c:spPr>
          <c:marker>
            <c:symbol val="diamond"/>
            <c:size val="4"/>
            <c:spPr>
              <a:solidFill>
                <a:schemeClr val="accent1">
                  <a:lumMod val="75000"/>
                  <a:alpha val="97000"/>
                </a:schemeClr>
              </a:solidFill>
              <a:ln w="9525">
                <a:solidFill>
                  <a:schemeClr val="accent1">
                    <a:lumMod val="75000"/>
                  </a:schemeClr>
                </a:solidFill>
              </a:ln>
              <a:effectLst/>
            </c:spPr>
          </c:marker>
          <c:dPt>
            <c:idx val="2"/>
            <c:marker>
              <c:symbol val="diamond"/>
              <c:size val="4"/>
              <c:spPr>
                <a:solidFill>
                  <a:schemeClr val="accent1">
                    <a:lumMod val="75000"/>
                    <a:alpha val="97000"/>
                  </a:schemeClr>
                </a:solidFill>
                <a:ln w="9525">
                  <a:solidFill>
                    <a:schemeClr val="accent1">
                      <a:lumMod val="75000"/>
                    </a:schemeClr>
                  </a:solidFill>
                </a:ln>
                <a:effectLst/>
              </c:spPr>
            </c:marker>
            <c:bubble3D val="0"/>
            <c:spPr>
              <a:ln w="22225" cap="rnd">
                <a:solidFill>
                  <a:schemeClr val="accent1">
                    <a:lumMod val="75000"/>
                  </a:schemeClr>
                </a:solidFill>
                <a:round/>
              </a:ln>
              <a:effectLst/>
            </c:spPr>
          </c:dPt>
          <c:cat>
            <c:numRef>
              <c:f>ART!$R$129:$W$129</c:f>
              <c:numCache>
                <c:formatCode>General</c:formatCode>
                <c:ptCount val="6"/>
                <c:pt idx="0">
                  <c:v>0</c:v>
                </c:pt>
                <c:pt idx="1">
                  <c:v>24</c:v>
                </c:pt>
                <c:pt idx="2">
                  <c:v>48</c:v>
                </c:pt>
                <c:pt idx="3">
                  <c:v>71</c:v>
                </c:pt>
                <c:pt idx="4">
                  <c:v>94</c:v>
                </c:pt>
                <c:pt idx="5">
                  <c:v>119</c:v>
                </c:pt>
              </c:numCache>
            </c:numRef>
          </c:cat>
          <c:val>
            <c:numRef>
              <c:f>ART!$R$132:$W$132</c:f>
              <c:numCache>
                <c:formatCode>General</c:formatCode>
                <c:ptCount val="6"/>
                <c:pt idx="0">
                  <c:v>94.8</c:v>
                </c:pt>
                <c:pt idx="1">
                  <c:v>81.33</c:v>
                </c:pt>
                <c:pt idx="2">
                  <c:v>76.540000000000006</c:v>
                </c:pt>
                <c:pt idx="3">
                  <c:v>72.12</c:v>
                </c:pt>
                <c:pt idx="4">
                  <c:v>74.12</c:v>
                </c:pt>
                <c:pt idx="5">
                  <c:v>65.06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ART!$Q$133</c:f>
              <c:strCache>
                <c:ptCount val="1"/>
                <c:pt idx="0">
                  <c:v>BEP/cat8∆/gh1-1/CDT-2mA</c:v>
                </c:pt>
              </c:strCache>
            </c:strRef>
          </c:tx>
          <c:spPr>
            <a:ln w="22225" cap="rnd">
              <a:solidFill>
                <a:srgbClr val="FF6600"/>
              </a:solidFill>
              <a:round/>
            </a:ln>
            <a:effectLst/>
          </c:spPr>
          <c:marker>
            <c:symbol val="circle"/>
            <c:size val="4"/>
            <c:spPr>
              <a:solidFill>
                <a:srgbClr val="FF6600"/>
              </a:solidFill>
              <a:ln w="9525">
                <a:noFill/>
              </a:ln>
              <a:effectLst/>
            </c:spPr>
          </c:marker>
          <c:cat>
            <c:numRef>
              <c:f>ART!$R$129:$W$129</c:f>
              <c:numCache>
                <c:formatCode>General</c:formatCode>
                <c:ptCount val="6"/>
                <c:pt idx="0">
                  <c:v>0</c:v>
                </c:pt>
                <c:pt idx="1">
                  <c:v>24</c:v>
                </c:pt>
                <c:pt idx="2">
                  <c:v>48</c:v>
                </c:pt>
                <c:pt idx="3">
                  <c:v>71</c:v>
                </c:pt>
                <c:pt idx="4">
                  <c:v>94</c:v>
                </c:pt>
                <c:pt idx="5">
                  <c:v>119</c:v>
                </c:pt>
              </c:numCache>
            </c:numRef>
          </c:cat>
          <c:val>
            <c:numRef>
              <c:f>ART!$R$133:$W$133</c:f>
              <c:numCache>
                <c:formatCode>General</c:formatCode>
                <c:ptCount val="6"/>
                <c:pt idx="0">
                  <c:v>94.8</c:v>
                </c:pt>
                <c:pt idx="1">
                  <c:v>70.64</c:v>
                </c:pt>
                <c:pt idx="2">
                  <c:v>69.56</c:v>
                </c:pt>
                <c:pt idx="3">
                  <c:v>67.87</c:v>
                </c:pt>
                <c:pt idx="4">
                  <c:v>67.23</c:v>
                </c:pt>
                <c:pt idx="5">
                  <c:v>64.02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ART!$Q$134</c:f>
              <c:strCache>
                <c:ptCount val="1"/>
                <c:pt idx="0">
                  <c:v>BEP/cat8∆/CBP-1/CDT-2mAM</c:v>
                </c:pt>
              </c:strCache>
            </c:strRef>
          </c:tx>
          <c:spPr>
            <a:ln w="22225" cap="rnd">
              <a:solidFill>
                <a:schemeClr val="tx1">
                  <a:lumMod val="95000"/>
                  <a:lumOff val="5000"/>
                </a:schemeClr>
              </a:solidFill>
              <a:round/>
            </a:ln>
            <a:effectLst/>
          </c:spPr>
          <c:marker>
            <c:symbol val="square"/>
            <c:size val="4"/>
            <c:spPr>
              <a:solidFill>
                <a:schemeClr val="tx1">
                  <a:lumMod val="95000"/>
                  <a:lumOff val="5000"/>
                </a:schemeClr>
              </a:solidFill>
              <a:ln w="9525">
                <a:noFill/>
              </a:ln>
              <a:effectLst/>
            </c:spPr>
          </c:marker>
          <c:cat>
            <c:numRef>
              <c:f>ART!$R$129:$W$129</c:f>
              <c:numCache>
                <c:formatCode>General</c:formatCode>
                <c:ptCount val="6"/>
                <c:pt idx="0">
                  <c:v>0</c:v>
                </c:pt>
                <c:pt idx="1">
                  <c:v>24</c:v>
                </c:pt>
                <c:pt idx="2">
                  <c:v>48</c:v>
                </c:pt>
                <c:pt idx="3">
                  <c:v>71</c:v>
                </c:pt>
                <c:pt idx="4">
                  <c:v>94</c:v>
                </c:pt>
                <c:pt idx="5">
                  <c:v>119</c:v>
                </c:pt>
              </c:numCache>
            </c:numRef>
          </c:cat>
          <c:val>
            <c:numRef>
              <c:f>ART!$R$134:$W$134</c:f>
              <c:numCache>
                <c:formatCode>0.00</c:formatCode>
                <c:ptCount val="6"/>
                <c:pt idx="0">
                  <c:v>94.8</c:v>
                </c:pt>
                <c:pt idx="1">
                  <c:v>77.22</c:v>
                </c:pt>
                <c:pt idx="2">
                  <c:v>74.09</c:v>
                </c:pt>
                <c:pt idx="3">
                  <c:v>68.59</c:v>
                </c:pt>
                <c:pt idx="4">
                  <c:v>68.63</c:v>
                </c:pt>
                <c:pt idx="5">
                  <c:v>66.42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8290128"/>
        <c:axId val="108290688"/>
      </c:lineChart>
      <c:catAx>
        <c:axId val="10829012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800" b="1">
                    <a:solidFill>
                      <a:schemeClr val="tx1"/>
                    </a:solidFill>
                  </a:rPr>
                  <a:t>Time,</a:t>
                </a:r>
                <a:r>
                  <a:rPr lang="en-US" sz="800" b="1" baseline="0">
                    <a:solidFill>
                      <a:schemeClr val="tx1"/>
                    </a:solidFill>
                  </a:rPr>
                  <a:t> h</a:t>
                </a:r>
                <a:endParaRPr lang="ru-RU" sz="800" b="1">
                  <a:solidFill>
                    <a:schemeClr val="tx1"/>
                  </a:solidFill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800" b="1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8290688"/>
        <c:crosses val="autoZero"/>
        <c:auto val="1"/>
        <c:lblAlgn val="ctr"/>
        <c:lblOffset val="100"/>
        <c:tickMarkSkip val="1"/>
        <c:noMultiLvlLbl val="0"/>
      </c:catAx>
      <c:valAx>
        <c:axId val="108290688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800" b="0" i="0" baseline="0">
                    <a:solidFill>
                      <a:schemeClr val="tx1"/>
                    </a:solidFill>
                    <a:effectLst/>
                  </a:rPr>
                  <a:t>Cellobiose, g/L</a:t>
                </a:r>
                <a:endParaRPr lang="ru-RU" sz="800">
                  <a:solidFill>
                    <a:schemeClr val="tx1"/>
                  </a:solidFill>
                  <a:effectLst/>
                </a:endParaRPr>
              </a:p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>
                    <a:solidFill>
                      <a:schemeClr val="tx1"/>
                    </a:solidFill>
                  </a:defRPr>
                </a:pPr>
                <a:endParaRPr lang="ru-RU">
                  <a:solidFill>
                    <a:schemeClr val="tx1"/>
                  </a:solidFill>
                </a:endParaRPr>
              </a:p>
            </c:rich>
          </c:tx>
          <c:layout>
            <c:manualLayout>
              <c:xMode val="edge"/>
              <c:yMode val="edge"/>
              <c:x val="0"/>
              <c:y val="0.226278004296549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270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8290128"/>
        <c:crosses val="autoZero"/>
        <c:crossBetween val="midCat"/>
        <c:majorUnit val="20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0045812025459464"/>
          <c:y val="1.7786089611442324E-3"/>
          <c:w val="0.29954187974540525"/>
          <c:h val="0.9982216449647068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939034551716476E-2"/>
          <c:y val="2.2961632539414023E-2"/>
          <c:w val="0.58668666444469131"/>
          <c:h val="0.78499919762001757"/>
        </c:manualLayout>
      </c:layout>
      <c:lineChart>
        <c:grouping val="standard"/>
        <c:varyColors val="0"/>
        <c:ser>
          <c:idx val="0"/>
          <c:order val="0"/>
          <c:tx>
            <c:strRef>
              <c:f>ART!$Z$2</c:f>
              <c:strCache>
                <c:ptCount val="1"/>
                <c:pt idx="0">
                  <c:v>BEP/cat8Δ</c:v>
                </c:pt>
              </c:strCache>
            </c:strRef>
          </c:tx>
          <c:spPr>
            <a:ln w="22225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3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errBars>
            <c:errDir val="y"/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numRef>
              <c:f>ART!$AA$1:$AF$1</c:f>
              <c:numCache>
                <c:formatCode>General</c:formatCode>
                <c:ptCount val="6"/>
                <c:pt idx="0">
                  <c:v>0</c:v>
                </c:pt>
                <c:pt idx="1">
                  <c:v>24</c:v>
                </c:pt>
                <c:pt idx="2">
                  <c:v>48</c:v>
                </c:pt>
                <c:pt idx="3">
                  <c:v>72</c:v>
                </c:pt>
                <c:pt idx="4">
                  <c:v>96</c:v>
                </c:pt>
                <c:pt idx="5">
                  <c:v>120</c:v>
                </c:pt>
              </c:numCache>
            </c:numRef>
          </c:cat>
          <c:val>
            <c:numRef>
              <c:f>ART!$AA$2:$AF$2</c:f>
              <c:numCache>
                <c:formatCode>General</c:formatCode>
                <c:ptCount val="6"/>
                <c:pt idx="0">
                  <c:v>2.0099999999999998</c:v>
                </c:pt>
                <c:pt idx="1">
                  <c:v>2.08</c:v>
                </c:pt>
                <c:pt idx="2">
                  <c:v>2.1</c:v>
                </c:pt>
                <c:pt idx="3">
                  <c:v>2.2799999999999998</c:v>
                </c:pt>
                <c:pt idx="4">
                  <c:v>2.31</c:v>
                </c:pt>
                <c:pt idx="5">
                  <c:v>2.23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ART!$Z$5</c:f>
              <c:strCache>
                <c:ptCount val="1"/>
                <c:pt idx="0">
                  <c:v>BEP/cat8∆/gh1-1/CDT-2m</c:v>
                </c:pt>
              </c:strCache>
            </c:strRef>
          </c:tx>
          <c:spPr>
            <a:ln w="22225" cap="rnd">
              <a:solidFill>
                <a:srgbClr val="008000"/>
              </a:solidFill>
              <a:round/>
            </a:ln>
            <a:effectLst/>
          </c:spPr>
          <c:marker>
            <c:symbol val="diamond"/>
            <c:size val="4"/>
            <c:spPr>
              <a:solidFill>
                <a:srgbClr val="008000"/>
              </a:solidFill>
              <a:ln w="9525">
                <a:solidFill>
                  <a:srgbClr val="008000"/>
                </a:solidFill>
              </a:ln>
              <a:effectLst/>
            </c:spPr>
          </c:marker>
          <c:cat>
            <c:numRef>
              <c:f>ART!$AA$1:$AF$1</c:f>
              <c:numCache>
                <c:formatCode>General</c:formatCode>
                <c:ptCount val="6"/>
                <c:pt idx="0">
                  <c:v>0</c:v>
                </c:pt>
                <c:pt idx="1">
                  <c:v>24</c:v>
                </c:pt>
                <c:pt idx="2">
                  <c:v>48</c:v>
                </c:pt>
                <c:pt idx="3">
                  <c:v>72</c:v>
                </c:pt>
                <c:pt idx="4">
                  <c:v>96</c:v>
                </c:pt>
                <c:pt idx="5">
                  <c:v>120</c:v>
                </c:pt>
              </c:numCache>
            </c:numRef>
          </c:cat>
          <c:val>
            <c:numRef>
              <c:f>ART!$AA$5:$AF$5</c:f>
              <c:numCache>
                <c:formatCode>General</c:formatCode>
                <c:ptCount val="6"/>
                <c:pt idx="0">
                  <c:v>2</c:v>
                </c:pt>
                <c:pt idx="1">
                  <c:v>2.16</c:v>
                </c:pt>
                <c:pt idx="2">
                  <c:v>2.4300000000000002</c:v>
                </c:pt>
                <c:pt idx="3">
                  <c:v>2.56</c:v>
                </c:pt>
                <c:pt idx="4">
                  <c:v>2.44</c:v>
                </c:pt>
                <c:pt idx="5">
                  <c:v>2.21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ART!$Z$6</c:f>
              <c:strCache>
                <c:ptCount val="1"/>
                <c:pt idx="0">
                  <c:v>BEP/cat8∆/CBP-1/CDT-2m</c:v>
                </c:pt>
              </c:strCache>
            </c:strRef>
          </c:tx>
          <c:spPr>
            <a:ln w="22225" cap="rnd">
              <a:solidFill>
                <a:schemeClr val="accent1">
                  <a:lumMod val="75000"/>
                </a:schemeClr>
              </a:solidFill>
              <a:round/>
            </a:ln>
            <a:effectLst/>
          </c:spPr>
          <c:marker>
            <c:symbol val="triangle"/>
            <c:size val="4"/>
            <c:spPr>
              <a:solidFill>
                <a:schemeClr val="accent1">
                  <a:lumMod val="75000"/>
                </a:schemeClr>
              </a:solidFill>
              <a:ln w="9525">
                <a:solidFill>
                  <a:schemeClr val="accent1">
                    <a:lumMod val="75000"/>
                  </a:schemeClr>
                </a:solidFill>
              </a:ln>
              <a:effectLst/>
            </c:spPr>
          </c:marker>
          <c:cat>
            <c:numRef>
              <c:f>ART!$AA$1:$AF$1</c:f>
              <c:numCache>
                <c:formatCode>General</c:formatCode>
                <c:ptCount val="6"/>
                <c:pt idx="0">
                  <c:v>0</c:v>
                </c:pt>
                <c:pt idx="1">
                  <c:v>24</c:v>
                </c:pt>
                <c:pt idx="2">
                  <c:v>48</c:v>
                </c:pt>
                <c:pt idx="3">
                  <c:v>72</c:v>
                </c:pt>
                <c:pt idx="4">
                  <c:v>96</c:v>
                </c:pt>
                <c:pt idx="5">
                  <c:v>120</c:v>
                </c:pt>
              </c:numCache>
            </c:numRef>
          </c:cat>
          <c:val>
            <c:numRef>
              <c:f>ART!$AA$6:$AF$6</c:f>
              <c:numCache>
                <c:formatCode>General</c:formatCode>
                <c:ptCount val="6"/>
                <c:pt idx="0">
                  <c:v>2</c:v>
                </c:pt>
                <c:pt idx="1">
                  <c:v>2.17</c:v>
                </c:pt>
                <c:pt idx="2">
                  <c:v>2.4500000000000002</c:v>
                </c:pt>
                <c:pt idx="3">
                  <c:v>2.48</c:v>
                </c:pt>
                <c:pt idx="4">
                  <c:v>2.46</c:v>
                </c:pt>
                <c:pt idx="5">
                  <c:v>2.38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50564704"/>
        <c:axId val="250563584"/>
      </c:lineChart>
      <c:catAx>
        <c:axId val="25056470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800" b="1" dirty="0">
                    <a:solidFill>
                      <a:sysClr val="windowText" lastClr="000000"/>
                    </a:solidFill>
                  </a:rPr>
                  <a:t>Time,</a:t>
                </a:r>
                <a:r>
                  <a:rPr lang="en-US" sz="800" b="1" baseline="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800" b="1" baseline="0" dirty="0" smtClean="0">
                    <a:solidFill>
                      <a:sysClr val="windowText" lastClr="000000"/>
                    </a:solidFill>
                  </a:rPr>
                  <a:t>h</a:t>
                </a:r>
                <a:endParaRPr lang="ru-RU" sz="800" b="1" dirty="0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36376328556086363"/>
              <c:y val="0.915122868166074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50563584"/>
        <c:crosses val="autoZero"/>
        <c:auto val="1"/>
        <c:lblAlgn val="ctr"/>
        <c:lblOffset val="100"/>
        <c:tickMarkSkip val="1"/>
        <c:noMultiLvlLbl val="0"/>
      </c:catAx>
      <c:valAx>
        <c:axId val="2505635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800" dirty="0">
                    <a:solidFill>
                      <a:sysClr val="windowText" lastClr="000000"/>
                    </a:solidFill>
                  </a:rPr>
                  <a:t>Biomass,</a:t>
                </a:r>
                <a:r>
                  <a:rPr lang="en-US" sz="800" baseline="0" dirty="0">
                    <a:solidFill>
                      <a:sysClr val="windowText" lastClr="000000"/>
                    </a:solidFill>
                  </a:rPr>
                  <a:t> g/L</a:t>
                </a:r>
                <a:endParaRPr lang="ru-RU" sz="800" dirty="0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7.9481909417472118E-4"/>
              <c:y val="0.2448858563040320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270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50564704"/>
        <c:crosses val="autoZero"/>
        <c:crossBetween val="midCat"/>
        <c:majorUnit val="1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8277920050434782"/>
          <c:y val="1.7783550352930848E-3"/>
          <c:w val="0.31722079949565224"/>
          <c:h val="0.7864905300539261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827342960208006"/>
          <c:y val="3.1093537638651414E-2"/>
          <c:w val="0.58668666444469131"/>
          <c:h val="0.78499919762001757"/>
        </c:manualLayout>
      </c:layout>
      <c:lineChart>
        <c:grouping val="standard"/>
        <c:varyColors val="0"/>
        <c:ser>
          <c:idx val="0"/>
          <c:order val="0"/>
          <c:tx>
            <c:strRef>
              <c:f>ART!$Z$12</c:f>
              <c:strCache>
                <c:ptCount val="1"/>
                <c:pt idx="0">
                  <c:v>BEP/cat8Δ</c:v>
                </c:pt>
              </c:strCache>
            </c:strRef>
          </c:tx>
          <c:spPr>
            <a:ln w="22225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3"/>
            <c:spPr>
              <a:solidFill>
                <a:srgbClr val="FF0000"/>
              </a:solidFill>
              <a:ln w="9525">
                <a:solidFill>
                  <a:srgbClr val="FF0000"/>
                </a:solidFill>
              </a:ln>
              <a:effectLst/>
            </c:spPr>
          </c:marker>
          <c:errBars>
            <c:errDir val="y"/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ART!$AA$11:$AF$11</c:f>
              <c:strCache>
                <c:ptCount val="6"/>
                <c:pt idx="0">
                  <c:v>Start</c:v>
                </c:pt>
                <c:pt idx="1">
                  <c:v>24</c:v>
                </c:pt>
                <c:pt idx="2">
                  <c:v>48</c:v>
                </c:pt>
                <c:pt idx="3">
                  <c:v>72</c:v>
                </c:pt>
                <c:pt idx="4">
                  <c:v>96</c:v>
                </c:pt>
                <c:pt idx="5">
                  <c:v>120</c:v>
                </c:pt>
              </c:strCache>
            </c:strRef>
          </c:cat>
          <c:val>
            <c:numRef>
              <c:f>ART!$AA$12:$AF$12</c:f>
              <c:numCache>
                <c:formatCode>General</c:formatCode>
                <c:ptCount val="6"/>
                <c:pt idx="0">
                  <c:v>98.76</c:v>
                </c:pt>
                <c:pt idx="1">
                  <c:v>89.1</c:v>
                </c:pt>
                <c:pt idx="2">
                  <c:v>88.1</c:v>
                </c:pt>
                <c:pt idx="3">
                  <c:v>88.9</c:v>
                </c:pt>
                <c:pt idx="4">
                  <c:v>90.77</c:v>
                </c:pt>
                <c:pt idx="5">
                  <c:v>87.92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ART!$Z$13</c:f>
              <c:strCache>
                <c:ptCount val="1"/>
                <c:pt idx="0">
                  <c:v>BEP/cat8Δ/gh1-1/CDT-2m</c:v>
                </c:pt>
              </c:strCache>
            </c:strRef>
          </c:tx>
          <c:spPr>
            <a:ln w="22225" cap="rnd">
              <a:solidFill>
                <a:srgbClr val="008000"/>
              </a:solidFill>
              <a:round/>
            </a:ln>
            <a:effectLst/>
          </c:spPr>
          <c:marker>
            <c:symbol val="diamond"/>
            <c:size val="4"/>
            <c:spPr>
              <a:solidFill>
                <a:srgbClr val="008000">
                  <a:alpha val="96000"/>
                </a:srgbClr>
              </a:solidFill>
              <a:ln w="9525">
                <a:solidFill>
                  <a:srgbClr val="008000"/>
                </a:solidFill>
              </a:ln>
              <a:effectLst/>
            </c:spPr>
          </c:marker>
          <c:errBars>
            <c:errDir val="y"/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ART!$AA$11:$AF$11</c:f>
              <c:strCache>
                <c:ptCount val="6"/>
                <c:pt idx="0">
                  <c:v>Start</c:v>
                </c:pt>
                <c:pt idx="1">
                  <c:v>24</c:v>
                </c:pt>
                <c:pt idx="2">
                  <c:v>48</c:v>
                </c:pt>
                <c:pt idx="3">
                  <c:v>72</c:v>
                </c:pt>
                <c:pt idx="4">
                  <c:v>96</c:v>
                </c:pt>
                <c:pt idx="5">
                  <c:v>120</c:v>
                </c:pt>
              </c:strCache>
            </c:strRef>
          </c:cat>
          <c:val>
            <c:numRef>
              <c:f>ART!$AA$13:$AF$13</c:f>
              <c:numCache>
                <c:formatCode>General</c:formatCode>
                <c:ptCount val="6"/>
                <c:pt idx="0">
                  <c:v>98.7</c:v>
                </c:pt>
                <c:pt idx="1">
                  <c:v>95.03</c:v>
                </c:pt>
                <c:pt idx="2">
                  <c:v>84.66</c:v>
                </c:pt>
                <c:pt idx="3">
                  <c:v>84.25</c:v>
                </c:pt>
                <c:pt idx="4">
                  <c:v>82.222999999999999</c:v>
                </c:pt>
                <c:pt idx="5">
                  <c:v>81.150000000000006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ART!$Z$14</c:f>
              <c:strCache>
                <c:ptCount val="1"/>
                <c:pt idx="0">
                  <c:v>BEP/cat8Δ/CBP-1/CDT-2m</c:v>
                </c:pt>
              </c:strCache>
            </c:strRef>
          </c:tx>
          <c:spPr>
            <a:ln w="22225" cap="rnd">
              <a:solidFill>
                <a:schemeClr val="accent1">
                  <a:lumMod val="75000"/>
                </a:schemeClr>
              </a:solidFill>
              <a:round/>
            </a:ln>
            <a:effectLst/>
          </c:spPr>
          <c:marker>
            <c:symbol val="triangle"/>
            <c:size val="4"/>
            <c:spPr>
              <a:solidFill>
                <a:schemeClr val="accent1">
                  <a:lumMod val="75000"/>
                </a:schemeClr>
              </a:solidFill>
              <a:ln w="9525">
                <a:solidFill>
                  <a:schemeClr val="accent1">
                    <a:lumMod val="75000"/>
                  </a:schemeClr>
                </a:solidFill>
              </a:ln>
              <a:effectLst/>
            </c:spPr>
          </c:marker>
          <c:errBars>
            <c:errDir val="y"/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ART!$AA$11:$AF$11</c:f>
              <c:strCache>
                <c:ptCount val="6"/>
                <c:pt idx="0">
                  <c:v>Start</c:v>
                </c:pt>
                <c:pt idx="1">
                  <c:v>24</c:v>
                </c:pt>
                <c:pt idx="2">
                  <c:v>48</c:v>
                </c:pt>
                <c:pt idx="3">
                  <c:v>72</c:v>
                </c:pt>
                <c:pt idx="4">
                  <c:v>96</c:v>
                </c:pt>
                <c:pt idx="5">
                  <c:v>120</c:v>
                </c:pt>
              </c:strCache>
            </c:strRef>
          </c:cat>
          <c:val>
            <c:numRef>
              <c:f>ART!$AA$14:$AF$14</c:f>
              <c:numCache>
                <c:formatCode>General</c:formatCode>
                <c:ptCount val="6"/>
                <c:pt idx="0">
                  <c:v>98.93</c:v>
                </c:pt>
                <c:pt idx="1">
                  <c:v>92.15</c:v>
                </c:pt>
                <c:pt idx="2">
                  <c:v>82.91</c:v>
                </c:pt>
                <c:pt idx="3">
                  <c:v>80.14</c:v>
                </c:pt>
                <c:pt idx="4">
                  <c:v>78.98</c:v>
                </c:pt>
                <c:pt idx="5">
                  <c:v>78.77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52305968"/>
        <c:axId val="348298976"/>
      </c:lineChart>
      <c:catAx>
        <c:axId val="25230596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800" b="1" dirty="0">
                    <a:solidFill>
                      <a:sysClr val="windowText" lastClr="000000"/>
                    </a:solidFill>
                  </a:rPr>
                  <a:t>Time,</a:t>
                </a:r>
                <a:r>
                  <a:rPr lang="en-US" sz="800" b="1" baseline="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800" b="1" baseline="0" dirty="0" smtClean="0">
                    <a:solidFill>
                      <a:sysClr val="windowText" lastClr="000000"/>
                    </a:solidFill>
                  </a:rPr>
                  <a:t>h</a:t>
                </a:r>
                <a:endParaRPr lang="ru-RU" sz="800" b="1" dirty="0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36376328556086363"/>
              <c:y val="0.915122868166074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48298976"/>
        <c:crosses val="autoZero"/>
        <c:auto val="1"/>
        <c:lblAlgn val="ctr"/>
        <c:lblOffset val="100"/>
        <c:tickMarkSkip val="1"/>
        <c:noMultiLvlLbl val="0"/>
      </c:catAx>
      <c:valAx>
        <c:axId val="348298976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8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800" b="0" i="0" baseline="0">
                    <a:solidFill>
                      <a:sysClr val="windowText" lastClr="000000"/>
                    </a:solidFill>
                    <a:effectLst/>
                  </a:rPr>
                  <a:t>Cellobiose, g/L</a:t>
                </a:r>
                <a:endParaRPr lang="ru-RU" sz="800">
                  <a:solidFill>
                    <a:sysClr val="windowText" lastClr="000000"/>
                  </a:solidFill>
                  <a:effectLst/>
                </a:endParaRPr>
              </a:p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800">
                    <a:solidFill>
                      <a:sysClr val="windowText" lastClr="000000"/>
                    </a:solidFill>
                  </a:defRPr>
                </a:pPr>
                <a:endParaRPr lang="ru-RU" sz="800" dirty="0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7.9481909417472118E-4"/>
              <c:y val="0.2448858563040320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800" b="0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270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52305968"/>
        <c:crosses val="autoZero"/>
        <c:crossBetween val="midCat"/>
        <c:majorUnit val="20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1535010575635383"/>
          <c:y val="1.7786089611442324E-3"/>
          <c:w val="0.28464989424364623"/>
          <c:h val="0.7894224867376912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939034551716476E-2"/>
          <c:y val="2.2961632539414023E-2"/>
          <c:w val="0.58083897679198615"/>
          <c:h val="0.78499919762001757"/>
        </c:manualLayout>
      </c:layout>
      <c:lineChart>
        <c:grouping val="standard"/>
        <c:varyColors val="0"/>
        <c:ser>
          <c:idx val="0"/>
          <c:order val="0"/>
          <c:tx>
            <c:strRef>
              <c:f>ART!$A$26</c:f>
              <c:strCache>
                <c:ptCount val="1"/>
                <c:pt idx="0">
                  <c:v>BEP/cat8Δ/gh1-1/CDT-2mA</c:v>
                </c:pt>
              </c:strCache>
            </c:strRef>
          </c:tx>
          <c:spPr>
            <a:ln w="22225" cap="rnd">
              <a:solidFill>
                <a:srgbClr val="008000"/>
              </a:solidFill>
              <a:round/>
            </a:ln>
            <a:effectLst/>
          </c:spPr>
          <c:marker>
            <c:symbol val="diamond"/>
            <c:size val="4"/>
            <c:spPr>
              <a:solidFill>
                <a:srgbClr val="008000"/>
              </a:solidFill>
              <a:ln w="9525">
                <a:solidFill>
                  <a:srgbClr val="008000"/>
                </a:solidFill>
              </a:ln>
              <a:effectLst/>
            </c:spPr>
          </c:marker>
          <c:errBars>
            <c:errDir val="y"/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ART!$D$25:$AK$25</c:f>
              <c:strCache>
                <c:ptCount val="33"/>
                <c:pt idx="2">
                  <c:v>10-day sample </c:v>
                </c:pt>
                <c:pt idx="8">
                  <c:v>20-day sample</c:v>
                </c:pt>
                <c:pt idx="14">
                  <c:v>30-day sample</c:v>
                </c:pt>
                <c:pt idx="20">
                  <c:v>40-day sample</c:v>
                </c:pt>
                <c:pt idx="26">
                  <c:v>50-day sample</c:v>
                </c:pt>
                <c:pt idx="32">
                  <c:v>60-day sample</c:v>
                </c:pt>
              </c:strCache>
            </c:strRef>
          </c:cat>
          <c:val>
            <c:numRef>
              <c:f>ART!$D$26:$AK$26</c:f>
              <c:numCache>
                <c:formatCode>General</c:formatCode>
                <c:ptCount val="3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1.0999999999999999E-2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2.5999999999999999E-2</c:v>
                </c:pt>
                <c:pt idx="21">
                  <c:v>5.2999999999999999E-2</c:v>
                </c:pt>
                <c:pt idx="23">
                  <c:v>0</c:v>
                </c:pt>
                <c:pt idx="24">
                  <c:v>0</c:v>
                </c:pt>
                <c:pt idx="25">
                  <c:v>9.9000000000000005E-2</c:v>
                </c:pt>
                <c:pt idx="26">
                  <c:v>0.26100000000000001</c:v>
                </c:pt>
                <c:pt idx="27">
                  <c:v>0.63</c:v>
                </c:pt>
                <c:pt idx="29">
                  <c:v>0</c:v>
                </c:pt>
                <c:pt idx="30">
                  <c:v>0</c:v>
                </c:pt>
                <c:pt idx="31">
                  <c:v>8.5999999999999993E-2</c:v>
                </c:pt>
                <c:pt idx="32">
                  <c:v>0.47599999999999998</c:v>
                </c:pt>
                <c:pt idx="33">
                  <c:v>0.79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ART!$A$27</c:f>
              <c:strCache>
                <c:ptCount val="1"/>
                <c:pt idx="0">
                  <c:v>BEP/cat8Δ/CBP-1/CDT-2mA</c:v>
                </c:pt>
              </c:strCache>
            </c:strRef>
          </c:tx>
          <c:spPr>
            <a:ln w="22225" cap="rnd">
              <a:solidFill>
                <a:schemeClr val="accent1">
                  <a:lumMod val="75000"/>
                </a:schemeClr>
              </a:solidFill>
              <a:round/>
            </a:ln>
            <a:effectLst/>
          </c:spPr>
          <c:marker>
            <c:symbol val="triangle"/>
            <c:size val="4"/>
            <c:spPr>
              <a:solidFill>
                <a:schemeClr val="accent1">
                  <a:lumMod val="75000"/>
                </a:schemeClr>
              </a:solidFill>
              <a:ln w="9525">
                <a:solidFill>
                  <a:schemeClr val="accent1">
                    <a:lumMod val="75000"/>
                  </a:schemeClr>
                </a:solidFill>
              </a:ln>
              <a:effectLst/>
            </c:spPr>
          </c:marker>
          <c:errBars>
            <c:errDir val="y"/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ART!$D$25:$AK$25</c:f>
              <c:strCache>
                <c:ptCount val="33"/>
                <c:pt idx="2">
                  <c:v>10-day sample </c:v>
                </c:pt>
                <c:pt idx="8">
                  <c:v>20-day sample</c:v>
                </c:pt>
                <c:pt idx="14">
                  <c:v>30-day sample</c:v>
                </c:pt>
                <c:pt idx="20">
                  <c:v>40-day sample</c:v>
                </c:pt>
                <c:pt idx="26">
                  <c:v>50-day sample</c:v>
                </c:pt>
                <c:pt idx="32">
                  <c:v>60-day sample</c:v>
                </c:pt>
              </c:strCache>
            </c:strRef>
          </c:cat>
          <c:val>
            <c:numRef>
              <c:f>ART!$D$27:$AK$27</c:f>
              <c:numCache>
                <c:formatCode>General</c:formatCode>
                <c:ptCount val="34"/>
                <c:pt idx="0">
                  <c:v>1.7999999999999999E-2</c:v>
                </c:pt>
                <c:pt idx="1">
                  <c:v>1.0999999999999999E-2</c:v>
                </c:pt>
                <c:pt idx="2">
                  <c:v>0</c:v>
                </c:pt>
                <c:pt idx="3">
                  <c:v>0</c:v>
                </c:pt>
                <c:pt idx="5">
                  <c:v>0</c:v>
                </c:pt>
                <c:pt idx="6">
                  <c:v>5.1999999999999998E-2</c:v>
                </c:pt>
                <c:pt idx="7">
                  <c:v>3.4000000000000002E-2</c:v>
                </c:pt>
                <c:pt idx="8">
                  <c:v>2.4E-2</c:v>
                </c:pt>
                <c:pt idx="9">
                  <c:v>1.2E-2</c:v>
                </c:pt>
                <c:pt idx="11">
                  <c:v>0</c:v>
                </c:pt>
                <c:pt idx="12">
                  <c:v>0.129</c:v>
                </c:pt>
                <c:pt idx="13">
                  <c:v>0.111</c:v>
                </c:pt>
                <c:pt idx="14">
                  <c:v>5.6000000000000001E-2</c:v>
                </c:pt>
                <c:pt idx="15">
                  <c:v>2.1999999999999999E-2</c:v>
                </c:pt>
                <c:pt idx="17">
                  <c:v>0</c:v>
                </c:pt>
                <c:pt idx="18">
                  <c:v>0.56000000000000005</c:v>
                </c:pt>
                <c:pt idx="19">
                  <c:v>0.24099999999999999</c:v>
                </c:pt>
                <c:pt idx="20">
                  <c:v>0.109</c:v>
                </c:pt>
                <c:pt idx="21">
                  <c:v>8.7999999999999995E-2</c:v>
                </c:pt>
                <c:pt idx="23">
                  <c:v>0</c:v>
                </c:pt>
                <c:pt idx="24">
                  <c:v>1.52</c:v>
                </c:pt>
                <c:pt idx="25">
                  <c:v>1.02</c:v>
                </c:pt>
                <c:pt idx="26">
                  <c:v>0.33</c:v>
                </c:pt>
                <c:pt idx="27">
                  <c:v>0.21</c:v>
                </c:pt>
                <c:pt idx="29">
                  <c:v>0</c:v>
                </c:pt>
                <c:pt idx="30">
                  <c:v>2.08</c:v>
                </c:pt>
                <c:pt idx="31">
                  <c:v>1.49</c:v>
                </c:pt>
                <c:pt idx="32">
                  <c:v>1.22</c:v>
                </c:pt>
                <c:pt idx="33">
                  <c:v>0.82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67108944"/>
        <c:axId val="367109504"/>
      </c:lineChart>
      <c:catAx>
        <c:axId val="3671089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67109504"/>
        <c:crosses val="autoZero"/>
        <c:auto val="1"/>
        <c:lblAlgn val="ctr"/>
        <c:lblOffset val="100"/>
        <c:tickMarkSkip val="4"/>
        <c:noMultiLvlLbl val="0"/>
      </c:catAx>
      <c:valAx>
        <c:axId val="3671095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800" dirty="0">
                    <a:solidFill>
                      <a:sysClr val="windowText" lastClr="000000"/>
                    </a:solidFill>
                  </a:rPr>
                  <a:t>Ethanol,</a:t>
                </a:r>
                <a:r>
                  <a:rPr lang="en-US" sz="800" baseline="0" dirty="0">
                    <a:solidFill>
                      <a:sysClr val="windowText" lastClr="000000"/>
                    </a:solidFill>
                  </a:rPr>
                  <a:t> g/L</a:t>
                </a:r>
                <a:endParaRPr lang="ru-RU" sz="800" dirty="0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1.2489893343696301E-2"/>
              <c:y val="0.2448857906966548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270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67108944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827792282338998"/>
          <c:y val="1.7786089611442324E-3"/>
          <c:w val="0.31722077176610014"/>
          <c:h val="0.6293431320969791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939034551716476E-2"/>
          <c:y val="2.2961632539414023E-2"/>
          <c:w val="0.56611024700959156"/>
          <c:h val="0.78499919762001757"/>
        </c:manualLayout>
      </c:layout>
      <c:lineChart>
        <c:grouping val="standard"/>
        <c:varyColors val="0"/>
        <c:ser>
          <c:idx val="0"/>
          <c:order val="0"/>
          <c:tx>
            <c:strRef>
              <c:f>ART!$A$41</c:f>
              <c:strCache>
                <c:ptCount val="1"/>
                <c:pt idx="0">
                  <c:v>BEP/cat8Δ/gh1-1/CDT-2mA</c:v>
                </c:pt>
              </c:strCache>
            </c:strRef>
          </c:tx>
          <c:spPr>
            <a:ln w="22225" cap="rnd">
              <a:solidFill>
                <a:srgbClr val="008000"/>
              </a:solidFill>
              <a:round/>
            </a:ln>
            <a:effectLst/>
          </c:spPr>
          <c:marker>
            <c:symbol val="diamond"/>
            <c:size val="4"/>
            <c:spPr>
              <a:solidFill>
                <a:srgbClr val="008000"/>
              </a:solidFill>
              <a:ln w="9525">
                <a:solidFill>
                  <a:srgbClr val="008000"/>
                </a:solidFill>
              </a:ln>
              <a:effectLst/>
            </c:spPr>
          </c:marker>
          <c:errBars>
            <c:errDir val="y"/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ART!$B$40:$AD$40</c:f>
              <c:strCache>
                <c:ptCount val="28"/>
                <c:pt idx="2">
                  <c:v>10-day sample </c:v>
                </c:pt>
                <c:pt idx="7">
                  <c:v>20-day sample</c:v>
                </c:pt>
                <c:pt idx="12">
                  <c:v>30-day sample</c:v>
                </c:pt>
                <c:pt idx="17">
                  <c:v>40-day sample</c:v>
                </c:pt>
                <c:pt idx="22">
                  <c:v>50-day sample</c:v>
                </c:pt>
                <c:pt idx="27">
                  <c:v>60-day sample</c:v>
                </c:pt>
              </c:strCache>
            </c:strRef>
          </c:cat>
          <c:val>
            <c:numRef>
              <c:f>ART!$B$41:$AD$41</c:f>
              <c:numCache>
                <c:formatCode>General</c:formatCode>
                <c:ptCount val="29"/>
                <c:pt idx="0">
                  <c:v>0.1</c:v>
                </c:pt>
                <c:pt idx="1">
                  <c:v>2.1800000000000002</c:v>
                </c:pt>
                <c:pt idx="2">
                  <c:v>2.5299999999999998</c:v>
                </c:pt>
                <c:pt idx="3">
                  <c:v>2.88</c:v>
                </c:pt>
                <c:pt idx="5">
                  <c:v>0.1</c:v>
                </c:pt>
                <c:pt idx="6">
                  <c:v>2.71</c:v>
                </c:pt>
                <c:pt idx="7">
                  <c:v>3.02</c:v>
                </c:pt>
                <c:pt idx="8">
                  <c:v>3.12</c:v>
                </c:pt>
                <c:pt idx="10">
                  <c:v>0.1</c:v>
                </c:pt>
                <c:pt idx="11">
                  <c:v>2.81</c:v>
                </c:pt>
                <c:pt idx="12">
                  <c:v>3.33</c:v>
                </c:pt>
                <c:pt idx="13">
                  <c:v>3.52</c:v>
                </c:pt>
                <c:pt idx="15">
                  <c:v>0.1</c:v>
                </c:pt>
                <c:pt idx="16">
                  <c:v>3.75</c:v>
                </c:pt>
                <c:pt idx="17">
                  <c:v>3.99</c:v>
                </c:pt>
                <c:pt idx="18">
                  <c:v>4.42</c:v>
                </c:pt>
                <c:pt idx="20">
                  <c:v>0.1</c:v>
                </c:pt>
                <c:pt idx="21">
                  <c:v>4.22</c:v>
                </c:pt>
                <c:pt idx="22">
                  <c:v>4.8899999999999997</c:v>
                </c:pt>
                <c:pt idx="23">
                  <c:v>4.7699999999999996</c:v>
                </c:pt>
                <c:pt idx="25">
                  <c:v>0.1</c:v>
                </c:pt>
                <c:pt idx="26">
                  <c:v>5.44</c:v>
                </c:pt>
                <c:pt idx="27">
                  <c:v>5.78</c:v>
                </c:pt>
                <c:pt idx="28">
                  <c:v>5.54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ART!$A$42</c:f>
              <c:strCache>
                <c:ptCount val="1"/>
                <c:pt idx="0">
                  <c:v>BEP/cat8Δ/CBP-1/CDT-2mA</c:v>
                </c:pt>
              </c:strCache>
            </c:strRef>
          </c:tx>
          <c:spPr>
            <a:ln w="22225" cap="rnd">
              <a:solidFill>
                <a:schemeClr val="accent1">
                  <a:lumMod val="75000"/>
                </a:schemeClr>
              </a:solidFill>
              <a:round/>
            </a:ln>
            <a:effectLst/>
          </c:spPr>
          <c:marker>
            <c:symbol val="triangle"/>
            <c:size val="4"/>
            <c:spPr>
              <a:solidFill>
                <a:schemeClr val="accent1">
                  <a:lumMod val="75000"/>
                </a:schemeClr>
              </a:solidFill>
              <a:ln w="9525">
                <a:solidFill>
                  <a:schemeClr val="accent1">
                    <a:lumMod val="75000"/>
                  </a:schemeClr>
                </a:solidFill>
              </a:ln>
              <a:effectLst/>
            </c:spPr>
          </c:marker>
          <c:errBars>
            <c:errDir val="y"/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ART!$B$40:$AD$40</c:f>
              <c:strCache>
                <c:ptCount val="28"/>
                <c:pt idx="2">
                  <c:v>10-day sample </c:v>
                </c:pt>
                <c:pt idx="7">
                  <c:v>20-day sample</c:v>
                </c:pt>
                <c:pt idx="12">
                  <c:v>30-day sample</c:v>
                </c:pt>
                <c:pt idx="17">
                  <c:v>40-day sample</c:v>
                </c:pt>
                <c:pt idx="22">
                  <c:v>50-day sample</c:v>
                </c:pt>
                <c:pt idx="27">
                  <c:v>60-day sample</c:v>
                </c:pt>
              </c:strCache>
            </c:strRef>
          </c:cat>
          <c:val>
            <c:numRef>
              <c:f>ART!$B$42:$AD$42</c:f>
              <c:numCache>
                <c:formatCode>General</c:formatCode>
                <c:ptCount val="29"/>
                <c:pt idx="0">
                  <c:v>0.1</c:v>
                </c:pt>
                <c:pt idx="1">
                  <c:v>2.4510000000000001</c:v>
                </c:pt>
                <c:pt idx="2">
                  <c:v>5.87</c:v>
                </c:pt>
                <c:pt idx="3">
                  <c:v>5.65</c:v>
                </c:pt>
                <c:pt idx="5">
                  <c:v>0.1</c:v>
                </c:pt>
                <c:pt idx="6">
                  <c:v>2.96</c:v>
                </c:pt>
                <c:pt idx="7">
                  <c:v>5.53</c:v>
                </c:pt>
                <c:pt idx="8">
                  <c:v>6.13</c:v>
                </c:pt>
                <c:pt idx="10">
                  <c:v>0.1</c:v>
                </c:pt>
                <c:pt idx="11">
                  <c:v>3.85</c:v>
                </c:pt>
                <c:pt idx="12">
                  <c:v>7.12</c:v>
                </c:pt>
                <c:pt idx="13">
                  <c:v>7.87</c:v>
                </c:pt>
                <c:pt idx="15">
                  <c:v>0.1</c:v>
                </c:pt>
                <c:pt idx="16">
                  <c:v>6.85</c:v>
                </c:pt>
                <c:pt idx="17">
                  <c:v>8.23</c:v>
                </c:pt>
                <c:pt idx="18">
                  <c:v>8.44</c:v>
                </c:pt>
                <c:pt idx="20">
                  <c:v>0.1</c:v>
                </c:pt>
                <c:pt idx="21">
                  <c:v>8.6300000000000008</c:v>
                </c:pt>
                <c:pt idx="22">
                  <c:v>10.68</c:v>
                </c:pt>
                <c:pt idx="23">
                  <c:v>10.69</c:v>
                </c:pt>
                <c:pt idx="25">
                  <c:v>0.1</c:v>
                </c:pt>
                <c:pt idx="26">
                  <c:v>12.21</c:v>
                </c:pt>
                <c:pt idx="27">
                  <c:v>14.01</c:v>
                </c:pt>
                <c:pt idx="28">
                  <c:v>13.91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67111744"/>
        <c:axId val="367112304"/>
      </c:lineChart>
      <c:catAx>
        <c:axId val="3671117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noFill/>
          <a:ln w="127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67112304"/>
        <c:crosses val="autoZero"/>
        <c:auto val="1"/>
        <c:lblAlgn val="ctr"/>
        <c:lblOffset val="100"/>
        <c:tickMarkSkip val="4"/>
        <c:noMultiLvlLbl val="0"/>
      </c:catAx>
      <c:valAx>
        <c:axId val="3671123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800" dirty="0">
                    <a:solidFill>
                      <a:sysClr val="windowText" lastClr="000000"/>
                    </a:solidFill>
                  </a:rPr>
                  <a:t>Biomass, OD590 nm</a:t>
                </a:r>
                <a:endParaRPr lang="ru-RU" sz="800" dirty="0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7.9481909417472118E-4"/>
              <c:y val="0.1265662677013459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270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67111744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827792282338998"/>
          <c:y val="1.7786089611442324E-3"/>
          <c:w val="0.31722077176610014"/>
          <c:h val="0.6293431320969791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939034551716476E-2"/>
          <c:y val="2.2961632539414023E-2"/>
          <c:w val="0.58668666444469131"/>
          <c:h val="0.78499919762001757"/>
        </c:manualLayout>
      </c:layout>
      <c:lineChart>
        <c:grouping val="standard"/>
        <c:varyColors val="0"/>
        <c:ser>
          <c:idx val="0"/>
          <c:order val="0"/>
          <c:tx>
            <c:strRef>
              <c:f>ART!$A$56</c:f>
              <c:strCache>
                <c:ptCount val="1"/>
                <c:pt idx="0">
                  <c:v>BEP/cat8Δ</c:v>
                </c:pt>
              </c:strCache>
            </c:strRef>
          </c:tx>
          <c:spPr>
            <a:ln w="22225" cap="rnd">
              <a:solidFill>
                <a:srgbClr val="C00000"/>
              </a:solidFill>
              <a:prstDash val="solid"/>
              <a:round/>
            </a:ln>
            <a:effectLst/>
          </c:spPr>
          <c:marker>
            <c:symbol val="circle"/>
            <c:size val="3"/>
            <c:spPr>
              <a:solidFill>
                <a:srgbClr val="C00000"/>
              </a:solidFill>
              <a:ln w="9525">
                <a:solidFill>
                  <a:srgbClr val="C00000"/>
                </a:solidFill>
                <a:prstDash val="solid"/>
              </a:ln>
              <a:effectLst/>
            </c:spPr>
          </c:marker>
          <c:errBars>
            <c:errDir val="y"/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numRef>
              <c:f>ART!$B$55:$G$55</c:f>
              <c:numCache>
                <c:formatCode>General</c:formatCode>
                <c:ptCount val="6"/>
                <c:pt idx="0">
                  <c:v>0</c:v>
                </c:pt>
                <c:pt idx="1">
                  <c:v>24</c:v>
                </c:pt>
                <c:pt idx="2">
                  <c:v>46</c:v>
                </c:pt>
                <c:pt idx="3">
                  <c:v>72</c:v>
                </c:pt>
                <c:pt idx="4">
                  <c:v>96</c:v>
                </c:pt>
                <c:pt idx="5">
                  <c:v>120</c:v>
                </c:pt>
              </c:numCache>
            </c:numRef>
          </c:cat>
          <c:val>
            <c:numRef>
              <c:f>ART!$B$56:$G$56</c:f>
              <c:numCache>
                <c:formatCode>General</c:formatCode>
                <c:ptCount val="6"/>
                <c:pt idx="0">
                  <c:v>0</c:v>
                </c:pt>
                <c:pt idx="1">
                  <c:v>0</c:v>
                </c:pt>
                <c:pt idx="2">
                  <c:v>0.24</c:v>
                </c:pt>
                <c:pt idx="3">
                  <c:v>0.26</c:v>
                </c:pt>
                <c:pt idx="4">
                  <c:v>0.21</c:v>
                </c:pt>
                <c:pt idx="5">
                  <c:v>0.09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ART!$A$57</c:f>
              <c:strCache>
                <c:ptCount val="1"/>
                <c:pt idx="0">
                  <c:v>BEP/cat8Δ/gh1-1/CDT-2mA</c:v>
                </c:pt>
              </c:strCache>
            </c:strRef>
          </c:tx>
          <c:spPr>
            <a:ln w="22225" cap="rnd">
              <a:solidFill>
                <a:srgbClr val="008000"/>
              </a:solidFill>
              <a:round/>
            </a:ln>
            <a:effectLst/>
          </c:spPr>
          <c:marker>
            <c:symbol val="diamond"/>
            <c:size val="4"/>
            <c:spPr>
              <a:solidFill>
                <a:srgbClr val="008000"/>
              </a:solidFill>
              <a:ln w="9525">
                <a:solidFill>
                  <a:srgbClr val="008000"/>
                </a:solidFill>
              </a:ln>
              <a:effectLst/>
            </c:spPr>
          </c:marker>
          <c:errBars>
            <c:errDir val="y"/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numRef>
              <c:f>ART!$B$55:$G$55</c:f>
              <c:numCache>
                <c:formatCode>General</c:formatCode>
                <c:ptCount val="6"/>
                <c:pt idx="0">
                  <c:v>0</c:v>
                </c:pt>
                <c:pt idx="1">
                  <c:v>24</c:v>
                </c:pt>
                <c:pt idx="2">
                  <c:v>46</c:v>
                </c:pt>
                <c:pt idx="3">
                  <c:v>72</c:v>
                </c:pt>
                <c:pt idx="4">
                  <c:v>96</c:v>
                </c:pt>
                <c:pt idx="5">
                  <c:v>120</c:v>
                </c:pt>
              </c:numCache>
            </c:numRef>
          </c:cat>
          <c:val>
            <c:numRef>
              <c:f>ART!$B$57:$G$57</c:f>
              <c:numCache>
                <c:formatCode>General</c:formatCode>
                <c:ptCount val="6"/>
                <c:pt idx="0">
                  <c:v>0</c:v>
                </c:pt>
                <c:pt idx="1">
                  <c:v>0</c:v>
                </c:pt>
                <c:pt idx="2">
                  <c:v>0.13</c:v>
                </c:pt>
                <c:pt idx="3">
                  <c:v>0.52</c:v>
                </c:pt>
                <c:pt idx="4">
                  <c:v>0.71</c:v>
                </c:pt>
                <c:pt idx="5">
                  <c:v>0.68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ART!$A$58</c:f>
              <c:strCache>
                <c:ptCount val="1"/>
                <c:pt idx="0">
                  <c:v>BEP/cat8Δ/CBP-1/CDT-2mA</c:v>
                </c:pt>
              </c:strCache>
            </c:strRef>
          </c:tx>
          <c:spPr>
            <a:ln w="22225" cap="rnd">
              <a:solidFill>
                <a:schemeClr val="accent1">
                  <a:lumMod val="75000"/>
                </a:schemeClr>
              </a:solidFill>
              <a:round/>
            </a:ln>
            <a:effectLst/>
          </c:spPr>
          <c:marker>
            <c:symbol val="triangle"/>
            <c:size val="4"/>
            <c:spPr>
              <a:solidFill>
                <a:schemeClr val="accent1">
                  <a:lumMod val="75000"/>
                </a:schemeClr>
              </a:solidFill>
              <a:ln w="9525">
                <a:solidFill>
                  <a:schemeClr val="accent1">
                    <a:lumMod val="75000"/>
                  </a:schemeClr>
                </a:solidFill>
              </a:ln>
              <a:effectLst/>
            </c:spPr>
          </c:marker>
          <c:errBars>
            <c:errDir val="y"/>
            <c:errBarType val="both"/>
            <c:errValType val="percentage"/>
            <c:noEndCap val="0"/>
            <c:val val="10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numRef>
              <c:f>ART!$B$55:$G$55</c:f>
              <c:numCache>
                <c:formatCode>General</c:formatCode>
                <c:ptCount val="6"/>
                <c:pt idx="0">
                  <c:v>0</c:v>
                </c:pt>
                <c:pt idx="1">
                  <c:v>24</c:v>
                </c:pt>
                <c:pt idx="2">
                  <c:v>46</c:v>
                </c:pt>
                <c:pt idx="3">
                  <c:v>72</c:v>
                </c:pt>
                <c:pt idx="4">
                  <c:v>96</c:v>
                </c:pt>
                <c:pt idx="5">
                  <c:v>120</c:v>
                </c:pt>
              </c:numCache>
            </c:numRef>
          </c:cat>
          <c:val>
            <c:numRef>
              <c:f>ART!$B$58:$G$58</c:f>
              <c:numCache>
                <c:formatCode>0.00</c:formatCode>
                <c:ptCount val="6"/>
                <c:pt idx="0">
                  <c:v>0</c:v>
                </c:pt>
                <c:pt idx="1">
                  <c:v>1.72</c:v>
                </c:pt>
                <c:pt idx="2">
                  <c:v>1.24</c:v>
                </c:pt>
                <c:pt idx="3">
                  <c:v>0.98</c:v>
                </c:pt>
                <c:pt idx="4">
                  <c:v>0.33300000000000002</c:v>
                </c:pt>
                <c:pt idx="5">
                  <c:v>0.221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67115664"/>
        <c:axId val="358248144"/>
      </c:lineChart>
      <c:catAx>
        <c:axId val="36711566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800" b="1" dirty="0">
                    <a:solidFill>
                      <a:sysClr val="windowText" lastClr="000000"/>
                    </a:solidFill>
                  </a:rPr>
                  <a:t>Time,</a:t>
                </a:r>
                <a:r>
                  <a:rPr lang="en-US" sz="800" b="1" baseline="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800" b="1" baseline="0" dirty="0" smtClean="0">
                    <a:solidFill>
                      <a:sysClr val="windowText" lastClr="000000"/>
                    </a:solidFill>
                  </a:rPr>
                  <a:t>h</a:t>
                </a:r>
                <a:endParaRPr lang="ru-RU" sz="800" b="1" dirty="0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36376328556086363"/>
              <c:y val="0.915122868166074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58248144"/>
        <c:crosses val="autoZero"/>
        <c:auto val="1"/>
        <c:lblAlgn val="ctr"/>
        <c:lblOffset val="100"/>
        <c:tickMarkSkip val="1"/>
        <c:noMultiLvlLbl val="0"/>
      </c:catAx>
      <c:valAx>
        <c:axId val="3582481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800" dirty="0">
                    <a:solidFill>
                      <a:sysClr val="windowText" lastClr="000000"/>
                    </a:solidFill>
                  </a:rPr>
                  <a:t>Ethanol,</a:t>
                </a:r>
                <a:r>
                  <a:rPr lang="en-US" sz="800" baseline="0" dirty="0">
                    <a:solidFill>
                      <a:sysClr val="windowText" lastClr="000000"/>
                    </a:solidFill>
                  </a:rPr>
                  <a:t> g/L</a:t>
                </a:r>
                <a:endParaRPr lang="ru-RU" sz="800" dirty="0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"/>
              <c:y val="0.2240058748739532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270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67115664"/>
        <c:crosses val="autoZero"/>
        <c:crossBetween val="midCat"/>
        <c:majorUnit val="0.5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827792282338998"/>
          <c:y val="1.7786089611442324E-3"/>
          <c:w val="0.31722077176610008"/>
          <c:h val="0.6264248761453812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939034551716476E-2"/>
          <c:y val="2.2961632539414023E-2"/>
          <c:w val="0.58668666444469131"/>
          <c:h val="0.78499919762001757"/>
        </c:manualLayout>
      </c:layout>
      <c:lineChart>
        <c:grouping val="standard"/>
        <c:varyColors val="0"/>
        <c:ser>
          <c:idx val="0"/>
          <c:order val="0"/>
          <c:tx>
            <c:strRef>
              <c:f>ART!$A$66</c:f>
              <c:strCache>
                <c:ptCount val="1"/>
                <c:pt idx="0">
                  <c:v>BEP/cat8Δ</c:v>
                </c:pt>
              </c:strCache>
            </c:strRef>
          </c:tx>
          <c:spPr>
            <a:ln w="22225" cap="rnd">
              <a:solidFill>
                <a:srgbClr val="C00000"/>
              </a:solidFill>
              <a:prstDash val="solid"/>
              <a:round/>
            </a:ln>
            <a:effectLst/>
          </c:spPr>
          <c:marker>
            <c:symbol val="circle"/>
            <c:size val="3"/>
            <c:spPr>
              <a:solidFill>
                <a:srgbClr val="C00000"/>
              </a:solidFill>
              <a:ln w="9525">
                <a:solidFill>
                  <a:srgbClr val="C00000"/>
                </a:solidFill>
                <a:prstDash val="solid"/>
              </a:ln>
              <a:effectLst/>
            </c:spPr>
          </c:marker>
          <c:errBars>
            <c:errDir val="y"/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numRef>
              <c:f>ART!$B$65:$G$65</c:f>
              <c:numCache>
                <c:formatCode>General</c:formatCode>
                <c:ptCount val="6"/>
                <c:pt idx="0">
                  <c:v>0</c:v>
                </c:pt>
                <c:pt idx="1">
                  <c:v>24</c:v>
                </c:pt>
                <c:pt idx="2">
                  <c:v>46</c:v>
                </c:pt>
                <c:pt idx="3">
                  <c:v>72</c:v>
                </c:pt>
                <c:pt idx="4">
                  <c:v>96</c:v>
                </c:pt>
                <c:pt idx="5">
                  <c:v>120</c:v>
                </c:pt>
              </c:numCache>
            </c:numRef>
          </c:cat>
          <c:val>
            <c:numRef>
              <c:f>ART!$B$66:$G$66</c:f>
              <c:numCache>
                <c:formatCode>General</c:formatCode>
                <c:ptCount val="6"/>
                <c:pt idx="0">
                  <c:v>2.0099999999999998</c:v>
                </c:pt>
                <c:pt idx="1">
                  <c:v>2.08</c:v>
                </c:pt>
                <c:pt idx="2">
                  <c:v>1.98</c:v>
                </c:pt>
                <c:pt idx="3">
                  <c:v>2.0699999999999998</c:v>
                </c:pt>
                <c:pt idx="4">
                  <c:v>2.16</c:v>
                </c:pt>
                <c:pt idx="5">
                  <c:v>1.98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ART!$A$67</c:f>
              <c:strCache>
                <c:ptCount val="1"/>
                <c:pt idx="0">
                  <c:v>BEP/cat8Δ/gh1-1/CDT-2mA</c:v>
                </c:pt>
              </c:strCache>
            </c:strRef>
          </c:tx>
          <c:spPr>
            <a:ln w="22225" cap="rnd">
              <a:solidFill>
                <a:srgbClr val="008000"/>
              </a:solidFill>
              <a:round/>
            </a:ln>
            <a:effectLst/>
          </c:spPr>
          <c:marker>
            <c:symbol val="diamond"/>
            <c:size val="4"/>
            <c:spPr>
              <a:solidFill>
                <a:srgbClr val="008000"/>
              </a:solidFill>
              <a:ln w="9525">
                <a:solidFill>
                  <a:srgbClr val="008000"/>
                </a:solidFill>
              </a:ln>
              <a:effectLst/>
            </c:spPr>
          </c:marker>
          <c:errBars>
            <c:errDir val="y"/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numRef>
              <c:f>ART!$B$65:$G$65</c:f>
              <c:numCache>
                <c:formatCode>General</c:formatCode>
                <c:ptCount val="6"/>
                <c:pt idx="0">
                  <c:v>0</c:v>
                </c:pt>
                <c:pt idx="1">
                  <c:v>24</c:v>
                </c:pt>
                <c:pt idx="2">
                  <c:v>46</c:v>
                </c:pt>
                <c:pt idx="3">
                  <c:v>72</c:v>
                </c:pt>
                <c:pt idx="4">
                  <c:v>96</c:v>
                </c:pt>
                <c:pt idx="5">
                  <c:v>120</c:v>
                </c:pt>
              </c:numCache>
            </c:numRef>
          </c:cat>
          <c:val>
            <c:numRef>
              <c:f>ART!$B$67:$G$67</c:f>
              <c:numCache>
                <c:formatCode>General</c:formatCode>
                <c:ptCount val="6"/>
                <c:pt idx="0">
                  <c:v>2</c:v>
                </c:pt>
                <c:pt idx="1">
                  <c:v>2.0099999999999998</c:v>
                </c:pt>
                <c:pt idx="2">
                  <c:v>2.12</c:v>
                </c:pt>
                <c:pt idx="3">
                  <c:v>2.33</c:v>
                </c:pt>
                <c:pt idx="4">
                  <c:v>2.41</c:v>
                </c:pt>
                <c:pt idx="5">
                  <c:v>2.48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ART!$A$68</c:f>
              <c:strCache>
                <c:ptCount val="1"/>
                <c:pt idx="0">
                  <c:v>BEP/cat8Δ/CBP-1/CDT-2mA</c:v>
                </c:pt>
              </c:strCache>
            </c:strRef>
          </c:tx>
          <c:spPr>
            <a:ln w="22225" cap="rnd">
              <a:solidFill>
                <a:schemeClr val="accent1">
                  <a:lumMod val="75000"/>
                </a:schemeClr>
              </a:solidFill>
              <a:round/>
            </a:ln>
            <a:effectLst/>
          </c:spPr>
          <c:marker>
            <c:symbol val="triangle"/>
            <c:size val="4"/>
            <c:spPr>
              <a:solidFill>
                <a:schemeClr val="accent1">
                  <a:lumMod val="75000"/>
                </a:schemeClr>
              </a:solidFill>
              <a:ln w="9525">
                <a:solidFill>
                  <a:schemeClr val="accent1">
                    <a:lumMod val="75000"/>
                  </a:schemeClr>
                </a:solidFill>
              </a:ln>
              <a:effectLst/>
            </c:spPr>
          </c:marker>
          <c:errBars>
            <c:errDir val="y"/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numRef>
              <c:f>ART!$B$65:$G$65</c:f>
              <c:numCache>
                <c:formatCode>General</c:formatCode>
                <c:ptCount val="6"/>
                <c:pt idx="0">
                  <c:v>0</c:v>
                </c:pt>
                <c:pt idx="1">
                  <c:v>24</c:v>
                </c:pt>
                <c:pt idx="2">
                  <c:v>46</c:v>
                </c:pt>
                <c:pt idx="3">
                  <c:v>72</c:v>
                </c:pt>
                <c:pt idx="4">
                  <c:v>96</c:v>
                </c:pt>
                <c:pt idx="5">
                  <c:v>120</c:v>
                </c:pt>
              </c:numCache>
            </c:numRef>
          </c:cat>
          <c:val>
            <c:numRef>
              <c:f>ART!$B$68:$G$68</c:f>
              <c:numCache>
                <c:formatCode>0.00</c:formatCode>
                <c:ptCount val="6"/>
                <c:pt idx="0">
                  <c:v>2</c:v>
                </c:pt>
                <c:pt idx="1">
                  <c:v>2.61</c:v>
                </c:pt>
                <c:pt idx="2">
                  <c:v>2.5299999999999998</c:v>
                </c:pt>
                <c:pt idx="3">
                  <c:v>2.5099999999999998</c:v>
                </c:pt>
                <c:pt idx="4">
                  <c:v>2.61</c:v>
                </c:pt>
                <c:pt idx="5">
                  <c:v>2.46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52960368"/>
        <c:axId val="352960928"/>
      </c:lineChart>
      <c:catAx>
        <c:axId val="35296036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800" b="1" dirty="0">
                    <a:solidFill>
                      <a:sysClr val="windowText" lastClr="000000"/>
                    </a:solidFill>
                  </a:rPr>
                  <a:t>Time,</a:t>
                </a:r>
                <a:r>
                  <a:rPr lang="en-US" sz="800" b="1" baseline="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800" b="1" baseline="0" dirty="0" smtClean="0">
                    <a:solidFill>
                      <a:sysClr val="windowText" lastClr="000000"/>
                    </a:solidFill>
                  </a:rPr>
                  <a:t>h</a:t>
                </a:r>
                <a:endParaRPr lang="ru-RU" sz="800" b="1" dirty="0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36376328556086363"/>
              <c:y val="0.915122868166074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52960928"/>
        <c:crosses val="autoZero"/>
        <c:auto val="1"/>
        <c:lblAlgn val="ctr"/>
        <c:lblOffset val="100"/>
        <c:tickMarkSkip val="1"/>
        <c:noMultiLvlLbl val="0"/>
      </c:catAx>
      <c:valAx>
        <c:axId val="352960928"/>
        <c:scaling>
          <c:orientation val="minMax"/>
          <c:max val="4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800" dirty="0">
                    <a:solidFill>
                      <a:sysClr val="windowText" lastClr="000000"/>
                    </a:solidFill>
                  </a:rPr>
                  <a:t>Biomass,</a:t>
                </a:r>
                <a:r>
                  <a:rPr lang="en-US" sz="800" baseline="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800" baseline="0" dirty="0" smtClean="0">
                    <a:solidFill>
                      <a:sysClr val="windowText" lastClr="000000"/>
                    </a:solidFill>
                  </a:rPr>
                  <a:t>g/L</a:t>
                </a:r>
                <a:endParaRPr lang="ru-RU" sz="800" dirty="0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1.2552771914231752E-2"/>
              <c:y val="0.2170459029330527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270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52960368"/>
        <c:crosses val="autoZero"/>
        <c:crossBetween val="midCat"/>
        <c:majorUnit val="1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827792282338998"/>
          <c:y val="1.7786089611442324E-3"/>
          <c:w val="0.31722077176610014"/>
          <c:h val="0.6223831601560787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939034551716476E-2"/>
          <c:y val="2.2961632539414023E-2"/>
          <c:w val="0.56096475885513375"/>
          <c:h val="0.78499919762001757"/>
        </c:manualLayout>
      </c:layout>
      <c:lineChart>
        <c:grouping val="standard"/>
        <c:varyColors val="0"/>
        <c:ser>
          <c:idx val="0"/>
          <c:order val="0"/>
          <c:tx>
            <c:strRef>
              <c:f>ART!$A$75</c:f>
              <c:strCache>
                <c:ptCount val="1"/>
                <c:pt idx="0">
                  <c:v>BEP/cat8Δ/CBP-1/CDT-2mA</c:v>
                </c:pt>
              </c:strCache>
            </c:strRef>
          </c:tx>
          <c:spPr>
            <a:ln w="22225" cap="rnd">
              <a:solidFill>
                <a:srgbClr val="C00000"/>
              </a:solidFill>
              <a:prstDash val="solid"/>
              <a:round/>
            </a:ln>
            <a:effectLst/>
          </c:spPr>
          <c:marker>
            <c:symbol val="circle"/>
            <c:size val="3"/>
            <c:spPr>
              <a:solidFill>
                <a:srgbClr val="C00000"/>
              </a:solidFill>
              <a:ln w="9525">
                <a:solidFill>
                  <a:srgbClr val="C00000"/>
                </a:solidFill>
                <a:prstDash val="solid"/>
              </a:ln>
              <a:effectLst/>
            </c:spPr>
          </c:marker>
          <c:errBars>
            <c:errDir val="y"/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numRef>
              <c:f>ART!$B$74:$G$74</c:f>
              <c:numCache>
                <c:formatCode>General</c:formatCode>
                <c:ptCount val="6"/>
                <c:pt idx="0">
                  <c:v>0</c:v>
                </c:pt>
                <c:pt idx="1">
                  <c:v>24</c:v>
                </c:pt>
                <c:pt idx="2">
                  <c:v>48</c:v>
                </c:pt>
                <c:pt idx="3">
                  <c:v>73</c:v>
                </c:pt>
                <c:pt idx="4">
                  <c:v>98</c:v>
                </c:pt>
                <c:pt idx="5">
                  <c:v>120</c:v>
                </c:pt>
              </c:numCache>
            </c:numRef>
          </c:cat>
          <c:val>
            <c:numRef>
              <c:f>ART!$B$75:$G$75</c:f>
              <c:numCache>
                <c:formatCode>General</c:formatCode>
                <c:ptCount val="6"/>
                <c:pt idx="0">
                  <c:v>0.1</c:v>
                </c:pt>
                <c:pt idx="1">
                  <c:v>12.222</c:v>
                </c:pt>
                <c:pt idx="2">
                  <c:v>13.513999999999999</c:v>
                </c:pt>
                <c:pt idx="3">
                  <c:v>13.64</c:v>
                </c:pt>
                <c:pt idx="4">
                  <c:v>13.52</c:v>
                </c:pt>
                <c:pt idx="5">
                  <c:v>13.61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ART!$A$76</c:f>
              <c:strCache>
                <c:ptCount val="1"/>
                <c:pt idx="0">
                  <c:v>BEP/cat8Δ/CBP-1/CDT-2mAM</c:v>
                </c:pt>
              </c:strCache>
            </c:strRef>
          </c:tx>
          <c:spPr>
            <a:ln w="22225" cap="rnd">
              <a:solidFill>
                <a:schemeClr val="accent1">
                  <a:lumMod val="75000"/>
                </a:schemeClr>
              </a:solidFill>
              <a:round/>
            </a:ln>
            <a:effectLst/>
          </c:spPr>
          <c:marker>
            <c:symbol val="triangle"/>
            <c:size val="4"/>
            <c:spPr>
              <a:solidFill>
                <a:schemeClr val="accent1">
                  <a:lumMod val="75000"/>
                </a:schemeClr>
              </a:solidFill>
              <a:ln w="9525">
                <a:solidFill>
                  <a:schemeClr val="accent1">
                    <a:lumMod val="75000"/>
                  </a:schemeClr>
                </a:solidFill>
              </a:ln>
              <a:effectLst/>
            </c:spPr>
          </c:marker>
          <c:errBars>
            <c:errDir val="y"/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numRef>
              <c:f>ART!$B$74:$G$74</c:f>
              <c:numCache>
                <c:formatCode>General</c:formatCode>
                <c:ptCount val="6"/>
                <c:pt idx="0">
                  <c:v>0</c:v>
                </c:pt>
                <c:pt idx="1">
                  <c:v>24</c:v>
                </c:pt>
                <c:pt idx="2">
                  <c:v>48</c:v>
                </c:pt>
                <c:pt idx="3">
                  <c:v>73</c:v>
                </c:pt>
                <c:pt idx="4">
                  <c:v>98</c:v>
                </c:pt>
                <c:pt idx="5">
                  <c:v>120</c:v>
                </c:pt>
              </c:numCache>
            </c:numRef>
          </c:cat>
          <c:val>
            <c:numRef>
              <c:f>ART!$B$76:$G$76</c:f>
              <c:numCache>
                <c:formatCode>General</c:formatCode>
                <c:ptCount val="6"/>
                <c:pt idx="0">
                  <c:v>0.1</c:v>
                </c:pt>
                <c:pt idx="1">
                  <c:v>9.76</c:v>
                </c:pt>
                <c:pt idx="2">
                  <c:v>10.9</c:v>
                </c:pt>
                <c:pt idx="3">
                  <c:v>13.25</c:v>
                </c:pt>
                <c:pt idx="4">
                  <c:v>14.88</c:v>
                </c:pt>
                <c:pt idx="5">
                  <c:v>14.6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ART!$A$77</c:f>
              <c:strCache>
                <c:ptCount val="1"/>
                <c:pt idx="0">
                  <c:v>BEP/cat8Δ/CBP-1/CDT-2mAM (2-DG)</c:v>
                </c:pt>
              </c:strCache>
            </c:strRef>
          </c:tx>
          <c:spPr>
            <a:ln w="22225" cap="rnd">
              <a:solidFill>
                <a:srgbClr val="008000"/>
              </a:solidFill>
              <a:round/>
            </a:ln>
            <a:effectLst/>
          </c:spPr>
          <c:marker>
            <c:symbol val="diamond"/>
            <c:size val="4"/>
            <c:spPr>
              <a:solidFill>
                <a:srgbClr val="008000"/>
              </a:solidFill>
              <a:ln w="9525">
                <a:solidFill>
                  <a:srgbClr val="008000"/>
                </a:solidFill>
              </a:ln>
              <a:effectLst/>
            </c:spPr>
          </c:marker>
          <c:errBars>
            <c:errDir val="y"/>
            <c:errBarType val="both"/>
            <c:errValType val="percentage"/>
            <c:noEndCap val="0"/>
            <c:val val="5"/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numRef>
              <c:f>ART!$B$74:$G$74</c:f>
              <c:numCache>
                <c:formatCode>General</c:formatCode>
                <c:ptCount val="6"/>
                <c:pt idx="0">
                  <c:v>0</c:v>
                </c:pt>
                <c:pt idx="1">
                  <c:v>24</c:v>
                </c:pt>
                <c:pt idx="2">
                  <c:v>48</c:v>
                </c:pt>
                <c:pt idx="3">
                  <c:v>73</c:v>
                </c:pt>
                <c:pt idx="4">
                  <c:v>98</c:v>
                </c:pt>
                <c:pt idx="5">
                  <c:v>120</c:v>
                </c:pt>
              </c:numCache>
            </c:numRef>
          </c:cat>
          <c:val>
            <c:numRef>
              <c:f>ART!$B$77:$G$77</c:f>
              <c:numCache>
                <c:formatCode>General</c:formatCode>
                <c:ptCount val="6"/>
                <c:pt idx="0">
                  <c:v>0.1</c:v>
                </c:pt>
                <c:pt idx="1">
                  <c:v>9.52</c:v>
                </c:pt>
                <c:pt idx="2">
                  <c:v>11.2</c:v>
                </c:pt>
                <c:pt idx="3">
                  <c:v>13</c:v>
                </c:pt>
                <c:pt idx="4">
                  <c:v>15.35</c:v>
                </c:pt>
                <c:pt idx="5">
                  <c:v>15.2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52964288"/>
        <c:axId val="352964848"/>
      </c:lineChart>
      <c:catAx>
        <c:axId val="35296428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800" b="1" dirty="0">
                    <a:solidFill>
                      <a:sysClr val="windowText" lastClr="000000"/>
                    </a:solidFill>
                  </a:rPr>
                  <a:t>Time,</a:t>
                </a:r>
                <a:r>
                  <a:rPr lang="en-US" sz="800" b="1" baseline="0" dirty="0">
                    <a:solidFill>
                      <a:sysClr val="windowText" lastClr="000000"/>
                    </a:solidFill>
                  </a:rPr>
                  <a:t> </a:t>
                </a:r>
                <a:r>
                  <a:rPr lang="en-US" sz="800" b="1" baseline="0" dirty="0" smtClean="0">
                    <a:solidFill>
                      <a:sysClr val="windowText" lastClr="000000"/>
                    </a:solidFill>
                  </a:rPr>
                  <a:t>h</a:t>
                </a:r>
                <a:endParaRPr lang="ru-RU" sz="800" b="1" dirty="0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36376328556086363"/>
              <c:y val="0.915122868166074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27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52964848"/>
        <c:crosses val="autoZero"/>
        <c:auto val="1"/>
        <c:lblAlgn val="ctr"/>
        <c:lblOffset val="100"/>
        <c:tickMarkSkip val="1"/>
        <c:noMultiLvlLbl val="0"/>
      </c:catAx>
      <c:valAx>
        <c:axId val="3529648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800" dirty="0">
                    <a:solidFill>
                      <a:sysClr val="windowText" lastClr="000000"/>
                    </a:solidFill>
                  </a:rPr>
                  <a:t>Biomass,</a:t>
                </a:r>
                <a:r>
                  <a:rPr lang="en-US" sz="800" baseline="0" dirty="0">
                    <a:solidFill>
                      <a:sysClr val="windowText" lastClr="000000"/>
                    </a:solidFill>
                  </a:rPr>
                  <a:t> OD590 nm</a:t>
                </a:r>
                <a:endParaRPr lang="ru-RU" sz="800" dirty="0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7.9481909417472118E-4"/>
              <c:y val="0.2448858563040320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270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52964288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827792282338998"/>
          <c:y val="1.7786089611442324E-3"/>
          <c:w val="0.31722077176610014"/>
          <c:h val="0.6293431320969792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7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8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9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4099" name="Date Placeholder 2"/>
          <p:cNvSpPr>
            <a:spLocks noGrp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F17B615-C876-4B87-997A-F321F976F354}" type="hfDateTime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ＭＳ Ｐゴシック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*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3"/>
          </p:nvPr>
        </p:nvSpPr>
        <p:spPr bwMode="auto"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numCol="1" anchor="b" anchorCtr="0" compatLnSpc="1">
            <a:prstTxWarp prst="textNoShape">
              <a:avLst/>
            </a:prstTxWarp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5pPr>
          </a:lstStyle>
          <a:p>
            <a:pPr marL="0" lvl="0" indent="0" algn="r" eaLnBrk="1" hangingPunct="1"/>
            <a:fld id="{11AEA99E-3F00-41C2-8CAF-AEF89511DE4F}" type="slidenum">
              <a:rPr lang="en-US" altLang="en-US" sz="1200">
                <a:latin typeface="Calibri" pitchFamily="34" charset="0"/>
              </a:rPr>
              <a:t>‹#›</a:t>
            </a:fld>
            <a:endParaRPr lang="en-US" altLang="en-US" sz="120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80769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ea typeface="ＭＳ Ｐゴシック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3075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  <a:ea typeface="ＭＳ Ｐゴシック" pitchFamily="34" charset="-128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D5F84B5-E5E8-4C35-824D-0929C2A45FB2}" type="hfDateTime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*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3076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077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ＭＳ Ｐゴシック" pitchFamily="34" charset="-128"/>
                <a:cs typeface="+mn-cs"/>
              </a:rPr>
              <a:t>Click to edit Master text styles</a:t>
            </a:r>
          </a:p>
          <a:p>
            <a:pPr marL="457200" marR="0" lvl="1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ＭＳ Ｐゴシック" pitchFamily="34" charset="-128"/>
                <a:cs typeface="+mn-cs"/>
              </a:rPr>
              <a:t>Second level</a:t>
            </a:r>
          </a:p>
          <a:p>
            <a:pPr marL="914400" marR="0" lvl="2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ＭＳ Ｐゴシック" pitchFamily="34" charset="-128"/>
                <a:cs typeface="+mn-cs"/>
              </a:rPr>
              <a:t>Third level</a:t>
            </a:r>
          </a:p>
          <a:p>
            <a:pPr marL="1371600" marR="0" lvl="3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ＭＳ Ｐゴシック" pitchFamily="34" charset="-128"/>
                <a:cs typeface="+mn-cs"/>
              </a:rPr>
              <a:t>Fourth level</a:t>
            </a:r>
          </a:p>
          <a:p>
            <a:pPr marL="1828800" marR="0" lvl="4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ＭＳ Ｐゴシック" pitchFamily="34" charset="-128"/>
                <a:cs typeface="+mn-cs"/>
              </a:rPr>
              <a:t>Fifth level</a:t>
            </a:r>
          </a:p>
        </p:txBody>
      </p:sp>
      <p:sp>
        <p:nvSpPr>
          <p:cNvPr id="3078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ea typeface="ＭＳ Ｐゴシック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3079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numCol="1" anchor="b" anchorCtr="0" compatLnSpc="1">
            <a:prstTxWarp prst="textNoShape">
              <a:avLst/>
            </a:prstTxWarp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5pPr>
          </a:lstStyle>
          <a:p>
            <a:pPr marL="0" lvl="0" indent="0" algn="r" eaLnBrk="1" hangingPunct="1"/>
            <a:fld id="{8676CFC8-D799-46F5-895C-60555A6D558F}" type="slidenum">
              <a:rPr lang="en-US" altLang="en-US" sz="1200"/>
              <a:t>‹#›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4263406466"/>
      </p:ext>
    </p:extLst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dirty="0" smtClean="0"/>
              <a:t>Scheme of simultaneous co-fermentation of cellobiose and xylose without glucose repression.</a:t>
            </a:r>
            <a:r>
              <a:rPr lang="uk-UA" b="0" i="1" dirty="0" smtClean="0"/>
              <a:t> (А) </a:t>
            </a:r>
            <a:r>
              <a:rPr lang="en-US" b="0" dirty="0" smtClean="0"/>
              <a:t>A method of improving an </a:t>
            </a:r>
            <a:r>
              <a:rPr lang="en-US" b="0" i="1" dirty="0" smtClean="0"/>
              <a:t>O.</a:t>
            </a:r>
            <a:r>
              <a:rPr lang="uk-UA" b="0" i="1" dirty="0" smtClean="0"/>
              <a:t> </a:t>
            </a:r>
            <a:r>
              <a:rPr lang="en-US" b="0" i="1" dirty="0" smtClean="0"/>
              <a:t>polymorpha </a:t>
            </a:r>
            <a:r>
              <a:rPr lang="en-US" b="0" dirty="0" smtClean="0"/>
              <a:t>strain (BEP/</a:t>
            </a:r>
            <a:r>
              <a:rPr lang="en-US" b="0" i="1" dirty="0" smtClean="0"/>
              <a:t>cat8Δ</a:t>
            </a:r>
            <a:r>
              <a:rPr lang="en-US" b="0" dirty="0" smtClean="0"/>
              <a:t>) to create yeast capable of fermenting two sugars by heterologous expression.</a:t>
            </a:r>
            <a:r>
              <a:rPr lang="uk-UA" b="0" dirty="0" smtClean="0"/>
              <a:t> </a:t>
            </a:r>
            <a:r>
              <a:rPr lang="uk-UA" b="0" i="1" dirty="0" smtClean="0"/>
              <a:t>(</a:t>
            </a:r>
            <a:r>
              <a:rPr lang="en-US" b="0" i="1" dirty="0" smtClean="0"/>
              <a:t>B) </a:t>
            </a:r>
            <a:r>
              <a:rPr lang="en-US" b="0" dirty="0" smtClean="0"/>
              <a:t>Variants of cellobiose uptake pathways consisting of </a:t>
            </a:r>
            <a:r>
              <a:rPr lang="en-US" b="0" dirty="0" err="1" smtClean="0"/>
              <a:t>cellodextrin</a:t>
            </a:r>
            <a:r>
              <a:rPr lang="en-US" b="0" dirty="0" smtClean="0"/>
              <a:t> transporter (cdt-1 or cdt-2) and intracellular </a:t>
            </a:r>
            <a:r>
              <a:rPr lang="el-GR" b="0" dirty="0" smtClean="0"/>
              <a:t>β-</a:t>
            </a:r>
            <a:r>
              <a:rPr lang="en-US" b="0" dirty="0" smtClean="0"/>
              <a:t>glucosidase (gh1-1) from the filamentous fungus </a:t>
            </a:r>
            <a:r>
              <a:rPr lang="en-US" b="0" i="1" dirty="0" smtClean="0"/>
              <a:t>N. </a:t>
            </a:r>
            <a:r>
              <a:rPr lang="en-US" b="0" i="1" dirty="0" err="1" smtClean="0"/>
              <a:t>crassa</a:t>
            </a:r>
            <a:r>
              <a:rPr lang="en-US" b="0" i="1" dirty="0" smtClean="0"/>
              <a:t> </a:t>
            </a:r>
            <a:r>
              <a:rPr lang="en-US" b="0" dirty="0" smtClean="0"/>
              <a:t>or cellobiose </a:t>
            </a:r>
            <a:r>
              <a:rPr lang="en-US" b="0" dirty="0" err="1" smtClean="0"/>
              <a:t>phosphorylase</a:t>
            </a:r>
            <a:r>
              <a:rPr lang="en-US" b="0" dirty="0" smtClean="0"/>
              <a:t> from </a:t>
            </a:r>
            <a:r>
              <a:rPr lang="en-US" b="0" i="1" dirty="0" err="1" smtClean="0"/>
              <a:t>Saccharophagus</a:t>
            </a:r>
            <a:r>
              <a:rPr lang="en-US" b="0" i="1" dirty="0" smtClean="0"/>
              <a:t> </a:t>
            </a:r>
            <a:r>
              <a:rPr lang="en-US" b="0" i="1" dirty="0" err="1" smtClean="0"/>
              <a:t>degradans</a:t>
            </a:r>
            <a:r>
              <a:rPr lang="en-US" b="0" dirty="0" smtClean="0"/>
              <a:t>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lvl="0" indent="0" algn="r" eaLnBrk="1" hangingPunct="1"/>
            <a:fld id="{8676CFC8-D799-46F5-895C-60555A6D558F}" type="slidenum">
              <a:rPr lang="en-US" altLang="en-US" sz="1200" smtClean="0"/>
              <a:t>1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41554847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miter lim="800000"/>
          </a:ln>
        </p:spPr>
      </p:sp>
      <p:sp>
        <p:nvSpPr>
          <p:cNvPr id="6147" name="Notes Placeholder 2"/>
          <p:cNvSpPr>
            <a:spLocks noGrp="1"/>
          </p:cNvSpPr>
          <p:nvPr>
            <p:ph type="body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5pPr>
          </a:lstStyle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b="1" dirty="0" smtClean="0"/>
              <a:t>Table 1</a:t>
            </a:r>
            <a:r>
              <a:rPr lang="en-US" altLang="en-US" dirty="0" smtClean="0"/>
              <a:t>. </a:t>
            </a:r>
            <a:r>
              <a:rPr lang="en-US" sz="1200" dirty="0" smtClean="0"/>
              <a:t>Main parameters of cellobiose fermentation at 45 °C by the tested </a:t>
            </a:r>
            <a:r>
              <a:rPr lang="en-US" sz="1200" i="1" dirty="0" smtClean="0"/>
              <a:t>O. polymorpha</a:t>
            </a:r>
            <a:r>
              <a:rPr lang="en-US" sz="1200" dirty="0" smtClean="0"/>
              <a:t> strains with </a:t>
            </a:r>
            <a:r>
              <a:rPr kumimoji="0" lang="en-US" altLang="en-US" sz="1050" b="0" i="1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gh1-1/CDT-1m, CBP-1/CDT-1m, gh1-1/CDT-2mA, CBP-1/CDT-2mAM </a:t>
            </a:r>
            <a:r>
              <a:rPr kumimoji="0" lang="en-US" altLang="en-US" sz="105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simultaneous overexpression genes</a:t>
            </a:r>
            <a:r>
              <a:rPr lang="en-US" sz="1200" dirty="0" smtClean="0"/>
              <a:t>. </a:t>
            </a:r>
            <a:r>
              <a:rPr lang="uk-UA" sz="1200" dirty="0" smtClean="0"/>
              <a:t>«</a:t>
            </a:r>
            <a:r>
              <a:rPr kumimoji="0" lang="en-US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A</a:t>
            </a:r>
            <a:r>
              <a:rPr kumimoji="0" lang="uk-UA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»</a:t>
            </a:r>
            <a:r>
              <a:rPr kumimoji="0" lang="en-US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 </a:t>
            </a:r>
            <a:r>
              <a:rPr kumimoji="0" lang="en-US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- mutants obtained by laboratory evolution, </a:t>
            </a:r>
            <a:r>
              <a:rPr kumimoji="0" lang="uk-UA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«</a:t>
            </a:r>
            <a:r>
              <a:rPr kumimoji="0" lang="en-US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A</a:t>
            </a:r>
            <a:r>
              <a:rPr kumimoji="0" lang="uk-UA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М»</a:t>
            </a:r>
            <a:r>
              <a:rPr kumimoji="0" lang="en-US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 </a:t>
            </a:r>
            <a:r>
              <a:rPr kumimoji="0" lang="en-US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- mutants obtained in two stages as a result of laboratory evolution and UV - mutagenesis with 2-DG as a glycolysis inhibitor</a:t>
            </a:r>
            <a:r>
              <a:rPr kumimoji="0" lang="uk-UA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.</a:t>
            </a:r>
            <a:endParaRPr kumimoji="0" lang="en-US" altLang="en-US" sz="1200" b="1" i="0" u="none" baseline="0" dirty="0" smtClean="0">
              <a:solidFill>
                <a:schemeClr val="tx1"/>
              </a:solidFill>
              <a:effectLst/>
              <a:latin typeface="Calibri" pitchFamily="34" charset="0"/>
              <a:ea typeface="ＭＳ Ｐゴシック" pitchFamily="34" charset="-128"/>
            </a:endParaRPr>
          </a:p>
          <a:p>
            <a:pPr marL="0" lvl="0" indent="0"/>
            <a:endParaRPr lang="en-US" altLang="en-US" dirty="0">
              <a:latin typeface="Arial" pitchFamily="34" charset="0"/>
              <a:ea typeface="Arial" pitchFamily="34" charset="0"/>
            </a:endParaRP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5pPr>
          </a:lstStyle>
          <a:p>
            <a:pPr marL="0" lvl="0" indent="0" algn="r" eaLnBrk="1" hangingPunct="1"/>
            <a:fld id="{23786CDF-6142-4830-A304-7222850C1574}" type="slidenum">
              <a:rPr lang="en-US" altLang="en-US" sz="1200"/>
              <a:t>10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7559939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miter lim="800000"/>
          </a:ln>
        </p:spPr>
      </p:sp>
      <p:sp>
        <p:nvSpPr>
          <p:cNvPr id="6147" name="Notes Placeholder 2"/>
          <p:cNvSpPr>
            <a:spLocks noGrp="1"/>
          </p:cNvSpPr>
          <p:nvPr>
            <p:ph type="body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5pPr>
          </a:lstStyle>
          <a:p>
            <a:pPr marL="0" lvl="0" indent="0"/>
            <a:r>
              <a:rPr lang="en-US" altLang="en-US" b="1" dirty="0">
                <a:latin typeface="Arial" pitchFamily="34" charset="0"/>
                <a:ea typeface="Arial" pitchFamily="34" charset="0"/>
              </a:rPr>
              <a:t>Figure </a:t>
            </a:r>
            <a:r>
              <a:rPr lang="en-US" altLang="en-US" b="1" dirty="0" smtClean="0">
                <a:latin typeface="Arial" pitchFamily="34" charset="0"/>
                <a:ea typeface="Arial" pitchFamily="34" charset="0"/>
              </a:rPr>
              <a:t>2.</a:t>
            </a:r>
            <a:r>
              <a:rPr lang="uk-UA" altLang="en-US" b="1" baseline="0" dirty="0" smtClean="0">
                <a:latin typeface="Arial" pitchFamily="34" charset="0"/>
                <a:ea typeface="Arial" pitchFamily="34" charset="0"/>
              </a:rPr>
              <a:t> </a:t>
            </a:r>
            <a:r>
              <a:rPr kumimoji="0" lang="en-US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Schemes of plasmids for simultaneous overexpression of </a:t>
            </a:r>
            <a:r>
              <a:rPr kumimoji="0" lang="en-US" altLang="en-US" sz="1200" b="0" i="1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gh1-1</a:t>
            </a:r>
            <a:r>
              <a:rPr kumimoji="0" lang="en-US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,</a:t>
            </a:r>
            <a:r>
              <a:rPr kumimoji="0" lang="en-US" altLang="en-US" sz="1200" b="0" i="1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 CBP</a:t>
            </a:r>
            <a:r>
              <a:rPr kumimoji="0" lang="uk-UA" altLang="en-US" sz="1200" b="0" i="1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, </a:t>
            </a:r>
            <a:r>
              <a:rPr kumimoji="0" lang="en-US" altLang="en-US" sz="1200" b="0" i="1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CDT-1m</a:t>
            </a:r>
            <a:r>
              <a:rPr kumimoji="0" lang="uk-UA" altLang="en-US" sz="1200" b="0" i="1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,</a:t>
            </a:r>
            <a:r>
              <a:rPr kumimoji="0" lang="en-US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 and </a:t>
            </a:r>
            <a:r>
              <a:rPr kumimoji="0" lang="en-US" altLang="en-US" sz="1200" b="0" i="1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CDT-2m</a:t>
            </a:r>
            <a:r>
              <a:rPr kumimoji="0" lang="en-US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 genes under control of </a:t>
            </a:r>
            <a:r>
              <a:rPr kumimoji="0" lang="en-US" altLang="en-US" sz="1200" b="0" i="1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GAP1</a:t>
            </a:r>
            <a:r>
              <a:rPr kumimoji="0" lang="en-US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 promoter</a:t>
            </a:r>
            <a:r>
              <a:rPr kumimoji="0" lang="uk-UA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.</a:t>
            </a:r>
            <a:r>
              <a:rPr lang="en-US" altLang="en-US" dirty="0">
                <a:latin typeface="Arial" pitchFamily="34" charset="0"/>
                <a:ea typeface="Arial" pitchFamily="34" charset="0"/>
              </a:rPr>
              <a:t>
</a:t>
            </a: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5pPr>
          </a:lstStyle>
          <a:p>
            <a:pPr marL="0" lvl="0" indent="0" algn="r" eaLnBrk="1" hangingPunct="1"/>
            <a:fld id="{23786CDF-6142-4830-A304-7222850C1574}" type="slidenum">
              <a:rPr lang="en-US" altLang="en-US" sz="1200"/>
              <a:t>2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36988417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miter lim="800000"/>
          </a:ln>
        </p:spPr>
      </p:sp>
      <p:sp>
        <p:nvSpPr>
          <p:cNvPr id="6147" name="Notes Placeholder 2"/>
          <p:cNvSpPr>
            <a:spLocks noGrp="1"/>
          </p:cNvSpPr>
          <p:nvPr>
            <p:ph type="body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5pPr>
          </a:lstStyle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b="1" dirty="0">
                <a:latin typeface="Arial" pitchFamily="34" charset="0"/>
                <a:ea typeface="Arial" pitchFamily="34" charset="0"/>
              </a:rPr>
              <a:t>Figure </a:t>
            </a:r>
            <a:r>
              <a:rPr lang="uk-UA" altLang="en-US" b="1" dirty="0" smtClean="0">
                <a:latin typeface="Arial" pitchFamily="34" charset="0"/>
                <a:ea typeface="Arial" pitchFamily="34" charset="0"/>
              </a:rPr>
              <a:t>2</a:t>
            </a:r>
            <a:r>
              <a:rPr lang="en-US" altLang="en-US" b="1" dirty="0" smtClean="0">
                <a:latin typeface="Arial" pitchFamily="34" charset="0"/>
                <a:ea typeface="Arial" pitchFamily="34" charset="0"/>
              </a:rPr>
              <a:t>. </a:t>
            </a:r>
            <a:r>
              <a:rPr lang="en-US" altLang="en-US" b="0" dirty="0" smtClean="0">
                <a:latin typeface="Arial" pitchFamily="34" charset="0"/>
                <a:ea typeface="Arial" pitchFamily="34" charset="0"/>
              </a:rPr>
              <a:t>Biomass accumulation </a:t>
            </a:r>
            <a:r>
              <a:rPr lang="en-US" b="0" i="1" baseline="0" dirty="0" smtClean="0"/>
              <a:t>(A) </a:t>
            </a:r>
            <a:r>
              <a:rPr lang="en-US" b="0" baseline="0" dirty="0" smtClean="0"/>
              <a:t>and </a:t>
            </a:r>
            <a:r>
              <a:rPr kumimoji="0" 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e</a:t>
            </a:r>
            <a:r>
              <a:rPr kumimoji="0" lang="en-US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thanol production </a:t>
            </a:r>
            <a:r>
              <a:rPr kumimoji="0" lang="en-US" altLang="en-US" sz="1200" b="0" i="1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(B)</a:t>
            </a:r>
            <a:r>
              <a:rPr lang="en-US" b="0" i="1" dirty="0" smtClean="0"/>
              <a:t> </a:t>
            </a:r>
            <a:r>
              <a:rPr lang="en-US" b="0" dirty="0" smtClean="0"/>
              <a:t>of </a:t>
            </a:r>
            <a:r>
              <a:rPr lang="en-US" b="0" i="1" dirty="0" smtClean="0"/>
              <a:t>O. polymorpha </a:t>
            </a:r>
            <a:r>
              <a:rPr lang="en-US" b="0" i="0" dirty="0" smtClean="0"/>
              <a:t>BEP/cat8</a:t>
            </a:r>
            <a:r>
              <a:rPr kumimoji="0" lang="en-US" altLang="en-US" sz="105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∆</a:t>
            </a:r>
            <a:r>
              <a:rPr lang="en-US" b="0" i="0" dirty="0" smtClean="0"/>
              <a:t> and recombinant strains</a:t>
            </a:r>
            <a:r>
              <a:rPr lang="en-US" b="0" i="1" dirty="0" smtClean="0"/>
              <a:t> </a:t>
            </a:r>
            <a:r>
              <a:rPr lang="en-US" b="0" i="0" dirty="0" smtClean="0"/>
              <a:t>with</a:t>
            </a:r>
            <a:r>
              <a:rPr lang="en-US" b="0" i="1" dirty="0" smtClean="0"/>
              <a:t> gh1-1/CDT-2, CBP-1/CDT-2 </a:t>
            </a:r>
            <a:r>
              <a:rPr kumimoji="0" lang="en-US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simultaneous overexpression </a:t>
            </a:r>
            <a:r>
              <a:rPr lang="en-US" b="0" i="0" dirty="0" smtClean="0"/>
              <a:t>genes </a:t>
            </a:r>
            <a:r>
              <a:rPr kumimoji="0" lang="en-US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during growth test on 2% </a:t>
            </a:r>
            <a:r>
              <a:rPr lang="uk-UA" b="0" dirty="0" smtClean="0"/>
              <a:t>с</a:t>
            </a:r>
            <a:r>
              <a:rPr lang="en-US" b="0" dirty="0" smtClean="0"/>
              <a:t>ellobiose</a:t>
            </a:r>
            <a:r>
              <a:rPr kumimoji="0" lang="en-US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uk-UA" b="0" dirty="0" err="1" smtClean="0"/>
              <a:t>at</a:t>
            </a:r>
            <a:r>
              <a:rPr lang="uk-UA" b="0" dirty="0" smtClean="0"/>
              <a:t> 37°C</a:t>
            </a:r>
            <a:r>
              <a:rPr lang="en-US" b="0" baseline="0" dirty="0" smtClean="0"/>
              <a:t> and </a:t>
            </a:r>
            <a:r>
              <a:rPr kumimoji="0" lang="en-US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alcoholic fermentation </a:t>
            </a:r>
            <a:r>
              <a:rPr kumimoji="0" lang="en-US" altLang="en-US" sz="10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10% </a:t>
            </a:r>
            <a:r>
              <a:rPr lang="uk-UA" b="0" dirty="0" smtClean="0"/>
              <a:t>с</a:t>
            </a:r>
            <a:r>
              <a:rPr lang="en-US" b="0" dirty="0" smtClean="0"/>
              <a:t>ellobiose</a:t>
            </a:r>
            <a:r>
              <a:rPr lang="en-US" b="0" baseline="0" dirty="0" smtClean="0"/>
              <a:t> </a:t>
            </a:r>
            <a:r>
              <a:rPr kumimoji="0" lang="en-US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at 45</a:t>
            </a:r>
            <a:r>
              <a:rPr lang="uk-UA" b="0" dirty="0" smtClean="0"/>
              <a:t>°C</a:t>
            </a:r>
            <a:r>
              <a:rPr lang="en-US" b="0" dirty="0" smtClean="0"/>
              <a:t>. </a:t>
            </a:r>
            <a:r>
              <a:rPr kumimoji="0" lang="en-US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</a:rPr>
              <a:t>Biomass accumulation </a:t>
            </a:r>
            <a:r>
              <a:rPr kumimoji="0" lang="en-US" altLang="en-US" sz="1200" b="0" i="1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(C) </a:t>
            </a:r>
            <a:r>
              <a:rPr kumimoji="0" lang="en-US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and sugar </a:t>
            </a:r>
            <a:r>
              <a:rPr lang="en-US" b="0" dirty="0" smtClean="0"/>
              <a:t>consumption </a:t>
            </a:r>
            <a:r>
              <a:rPr kumimoji="0" lang="en-US" altLang="en-US" sz="1200" b="0" i="1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(D) </a:t>
            </a:r>
            <a:r>
              <a:rPr lang="en-US" b="0" dirty="0" smtClean="0"/>
              <a:t>of </a:t>
            </a:r>
            <a:r>
              <a:rPr lang="en-US" b="0" i="1" dirty="0" smtClean="0"/>
              <a:t>O. polymorpha </a:t>
            </a:r>
            <a:r>
              <a:rPr lang="en-US" b="0" i="0" dirty="0" smtClean="0"/>
              <a:t>BEP/cat8</a:t>
            </a:r>
            <a:r>
              <a:rPr lang="en-US" altLang="en-US" b="0" dirty="0" smtClean="0"/>
              <a:t>∆</a:t>
            </a:r>
            <a:r>
              <a:rPr lang="en-US" b="0" i="0" dirty="0" smtClean="0"/>
              <a:t> and recombinant strains</a:t>
            </a:r>
            <a:r>
              <a:rPr lang="en-US" b="0" i="1" dirty="0" smtClean="0"/>
              <a:t> </a:t>
            </a:r>
            <a:r>
              <a:rPr lang="en-US" b="0" i="0" dirty="0" smtClean="0"/>
              <a:t>with</a:t>
            </a:r>
            <a:r>
              <a:rPr lang="en-US" b="0" i="1" dirty="0" smtClean="0"/>
              <a:t> gh1-1/CDT-1, CBP-1/CDT-1 </a:t>
            </a:r>
            <a:r>
              <a:rPr kumimoji="0" lang="en-US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simultaneous overexpression </a:t>
            </a:r>
            <a:r>
              <a:rPr lang="en-US" b="0" i="0" dirty="0" smtClean="0"/>
              <a:t>genes </a:t>
            </a:r>
            <a:r>
              <a:rPr kumimoji="0" lang="en-US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during the alcoholic fermentation of  10% cellobiose at 45</a:t>
            </a:r>
            <a:r>
              <a:rPr kumimoji="0" lang="uk-UA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°C</a:t>
            </a:r>
            <a:r>
              <a:rPr lang="en-US" altLang="en-US" b="0" dirty="0" smtClean="0">
                <a:ea typeface="ＭＳ Ｐゴシック" pitchFamily="34" charset="-128"/>
              </a:rPr>
              <a:t>.</a:t>
            </a:r>
            <a:r>
              <a:rPr lang="en-US" b="0" dirty="0" smtClean="0"/>
              <a:t> </a:t>
            </a:r>
            <a:r>
              <a:rPr kumimoji="0" lang="en-US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Data are shown as mean of four independent experiments.</a:t>
            </a:r>
            <a:endParaRPr lang="en-US" altLang="en-US" dirty="0">
              <a:latin typeface="Arial" pitchFamily="34" charset="0"/>
              <a:ea typeface="Arial" pitchFamily="34" charset="0"/>
            </a:endParaRP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5pPr>
          </a:lstStyle>
          <a:p>
            <a:pPr marL="0" lvl="0" indent="0" algn="r" eaLnBrk="1" hangingPunct="1"/>
            <a:fld id="{23786CDF-6142-4830-A304-7222850C1574}" type="slidenum">
              <a:rPr lang="en-US" altLang="en-US" sz="1200"/>
              <a:t>3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28352944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miter lim="800000"/>
          </a:ln>
        </p:spPr>
      </p:sp>
      <p:sp>
        <p:nvSpPr>
          <p:cNvPr id="6147" name="Notes Placeholder 2"/>
          <p:cNvSpPr>
            <a:spLocks noGrp="1"/>
          </p:cNvSpPr>
          <p:nvPr>
            <p:ph type="body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5pPr>
          </a:lstStyle>
          <a:p>
            <a:pPr marL="0" lvl="0" indent="0"/>
            <a:r>
              <a:rPr lang="en-US" altLang="en-US" b="1" dirty="0">
                <a:latin typeface="Arial" pitchFamily="34" charset="0"/>
                <a:ea typeface="Arial" pitchFamily="34" charset="0"/>
              </a:rPr>
              <a:t>Figure 3</a:t>
            </a:r>
            <a:r>
              <a:rPr lang="en-US" altLang="en-US" b="1" dirty="0" smtClean="0">
                <a:latin typeface="Arial" pitchFamily="34" charset="0"/>
                <a:ea typeface="Arial" pitchFamily="34" charset="0"/>
              </a:rPr>
              <a:t>.</a:t>
            </a:r>
            <a:r>
              <a:rPr lang="en-US" b="0" dirty="0" smtClean="0"/>
              <a:t> </a:t>
            </a:r>
            <a:r>
              <a:rPr kumimoji="0" lang="en-US" altLang="en-US" sz="105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</a:rPr>
              <a:t>Biomass accumulation </a:t>
            </a:r>
            <a:r>
              <a:rPr lang="en-US" altLang="en-US" b="0" dirty="0" smtClean="0">
                <a:ea typeface="ＭＳ Ｐゴシック" pitchFamily="34" charset="-128"/>
              </a:rPr>
              <a:t>on 2% </a:t>
            </a:r>
            <a:r>
              <a:rPr lang="uk-UA" altLang="en-US" b="0" dirty="0" smtClean="0">
                <a:ea typeface="ＭＳ Ｐゴシック" pitchFamily="34" charset="-128"/>
              </a:rPr>
              <a:t>с</a:t>
            </a:r>
            <a:r>
              <a:rPr lang="en-US" altLang="en-US" b="0" dirty="0" smtClean="0">
                <a:ea typeface="ＭＳ Ｐゴシック" pitchFamily="34" charset="-128"/>
              </a:rPr>
              <a:t>ellobiose </a:t>
            </a:r>
            <a:r>
              <a:rPr lang="uk-UA" altLang="en-US" b="0" dirty="0" err="1" smtClean="0">
                <a:ea typeface="ＭＳ Ｐゴシック" pitchFamily="34" charset="-128"/>
              </a:rPr>
              <a:t>at</a:t>
            </a:r>
            <a:r>
              <a:rPr lang="uk-UA" altLang="en-US" b="0" dirty="0" smtClean="0">
                <a:ea typeface="ＭＳ Ｐゴシック" pitchFamily="34" charset="-128"/>
              </a:rPr>
              <a:t> 37°C</a:t>
            </a:r>
            <a:r>
              <a:rPr lang="en-US" altLang="en-US" b="0" dirty="0" smtClean="0">
                <a:ea typeface="ＭＳ Ｐゴシック" pitchFamily="34" charset="-128"/>
              </a:rPr>
              <a:t> </a:t>
            </a:r>
            <a:r>
              <a:rPr kumimoji="0" lang="en-US" altLang="en-US" sz="1050" b="0" i="1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(A) </a:t>
            </a:r>
            <a:r>
              <a:rPr kumimoji="0" lang="en-US" altLang="en-US" sz="105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and ethanol production</a:t>
            </a:r>
            <a:r>
              <a:rPr kumimoji="0" lang="uk-UA" altLang="en-US" sz="105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 </a:t>
            </a:r>
            <a:r>
              <a:rPr kumimoji="0" lang="en-US" altLang="en-US" sz="105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from 10% </a:t>
            </a:r>
            <a:r>
              <a:rPr lang="uk-UA" altLang="en-US" b="0" dirty="0" smtClean="0">
                <a:ea typeface="ＭＳ Ｐゴシック" pitchFamily="34" charset="-128"/>
              </a:rPr>
              <a:t>с</a:t>
            </a:r>
            <a:r>
              <a:rPr lang="en-US" altLang="en-US" b="0" dirty="0" smtClean="0">
                <a:ea typeface="ＭＳ Ｐゴシック" pitchFamily="34" charset="-128"/>
              </a:rPr>
              <a:t>ellobiose at 45</a:t>
            </a:r>
            <a:r>
              <a:rPr lang="uk-UA" altLang="en-US" b="0" dirty="0" smtClean="0">
                <a:ea typeface="ＭＳ Ｐゴシック" pitchFamily="34" charset="-128"/>
              </a:rPr>
              <a:t>°C</a:t>
            </a:r>
            <a:r>
              <a:rPr kumimoji="0" lang="en-US" altLang="en-US" sz="105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 </a:t>
            </a:r>
            <a:r>
              <a:rPr kumimoji="0" lang="en-US" altLang="en-US" sz="1050" b="0" i="1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(B) </a:t>
            </a:r>
            <a:r>
              <a:rPr kumimoji="0" lang="en-US" altLang="en-US" sz="105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of </a:t>
            </a:r>
            <a:r>
              <a:rPr kumimoji="0" lang="en-US" altLang="en-US" sz="1050" b="0" i="1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O. polymorpha </a:t>
            </a:r>
            <a:r>
              <a:rPr kumimoji="0" lang="en-US" altLang="en-US" sz="105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recombinant strains</a:t>
            </a:r>
            <a:r>
              <a:rPr kumimoji="0" lang="en-US" altLang="en-US" sz="1050" b="0" i="1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 </a:t>
            </a:r>
            <a:r>
              <a:rPr kumimoji="0" lang="en-US" altLang="en-US" sz="105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with</a:t>
            </a:r>
            <a:r>
              <a:rPr kumimoji="0" lang="en-US" altLang="en-US" sz="1050" b="0" i="1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 gh1-1/CDT-2, CBP-1/CDT-2 </a:t>
            </a:r>
            <a:r>
              <a:rPr kumimoji="0" lang="en-US" altLang="en-US" sz="105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simultaneous overexpression genes </a:t>
            </a:r>
            <a:r>
              <a:rPr lang="en-US" altLang="en-US" b="0" dirty="0" smtClean="0">
                <a:ea typeface="ＭＳ Ｐゴシック" pitchFamily="34" charset="-128"/>
              </a:rPr>
              <a:t>during </a:t>
            </a:r>
            <a:r>
              <a:rPr kumimoji="0" lang="en-US" altLang="en-US" sz="105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adaptive laboratory evolution. </a:t>
            </a:r>
            <a:r>
              <a:rPr kumimoji="0" lang="en-US" altLang="en-US" sz="105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</a:rPr>
              <a:t>Biomass accumulation </a:t>
            </a:r>
            <a:r>
              <a:rPr kumimoji="0" lang="en-US" altLang="en-US" sz="1050" b="0" i="1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(C) </a:t>
            </a:r>
            <a:r>
              <a:rPr kumimoji="0" lang="en-US" altLang="en-US" sz="105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and ethanol production </a:t>
            </a:r>
            <a:r>
              <a:rPr kumimoji="0" lang="en-US" altLang="en-US" sz="1050" b="0" i="1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(D) </a:t>
            </a:r>
            <a:r>
              <a:rPr kumimoji="0" lang="en-US" altLang="en-US" sz="105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of </a:t>
            </a:r>
            <a:r>
              <a:rPr kumimoji="0" lang="en-US" altLang="en-US" sz="1050" b="0" i="1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O. polymorpha </a:t>
            </a:r>
            <a:r>
              <a:rPr kumimoji="0" lang="en-US" altLang="en-US" sz="105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BEP/cat8∆/gh1-1/CDT-2mA, BEP/cat8∆/CBP-1/CDT-2mA strains during the alcoholic fermentation of  10% cellobiose at 45</a:t>
            </a:r>
            <a:r>
              <a:rPr kumimoji="0" lang="uk-UA" altLang="en-US" sz="105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°C</a:t>
            </a:r>
            <a:r>
              <a:rPr kumimoji="0" lang="en-US" altLang="en-US" sz="105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 after </a:t>
            </a:r>
            <a:r>
              <a:rPr lang="en-US" altLang="en-US" b="0" dirty="0" smtClean="0">
                <a:ea typeface="ＭＳ Ｐゴシック" pitchFamily="34" charset="-128"/>
              </a:rPr>
              <a:t>adaptive laboratory evolution. </a:t>
            </a:r>
            <a:r>
              <a:rPr lang="uk-UA" altLang="en-US" b="0" dirty="0" smtClean="0">
                <a:ea typeface="ＭＳ Ｐゴシック" pitchFamily="34" charset="-128"/>
              </a:rPr>
              <a:t>«</a:t>
            </a:r>
            <a:r>
              <a:rPr kumimoji="0" lang="en-US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A</a:t>
            </a:r>
            <a:r>
              <a:rPr kumimoji="0" lang="uk-UA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»</a:t>
            </a:r>
            <a:r>
              <a:rPr kumimoji="0" lang="en-US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 </a:t>
            </a:r>
            <a:r>
              <a:rPr kumimoji="0" lang="en-US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- mutants obtained by laboratory evolution.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altLang="en-US" dirty="0">
              <a:latin typeface="Arial" pitchFamily="34" charset="0"/>
              <a:ea typeface="Arial" pitchFamily="34" charset="0"/>
            </a:endParaRP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5pPr>
          </a:lstStyle>
          <a:p>
            <a:pPr marL="0" lvl="0" indent="0" algn="r" eaLnBrk="1" hangingPunct="1"/>
            <a:fld id="{23786CDF-6142-4830-A304-7222850C1574}" type="slidenum">
              <a:rPr lang="en-US" altLang="en-US" sz="1200"/>
              <a:t>4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33357287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miter lim="800000"/>
          </a:ln>
        </p:spPr>
      </p:sp>
      <p:sp>
        <p:nvSpPr>
          <p:cNvPr id="6147" name="Notes Placeholder 2"/>
          <p:cNvSpPr>
            <a:spLocks noGrp="1"/>
          </p:cNvSpPr>
          <p:nvPr>
            <p:ph type="body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5pPr>
          </a:lstStyle>
          <a:p>
            <a:pPr marL="0" lvl="0" indent="0"/>
            <a:r>
              <a:rPr lang="en-US" altLang="en-US" b="1" dirty="0">
                <a:latin typeface="Arial" pitchFamily="34" charset="0"/>
                <a:ea typeface="Arial" pitchFamily="34" charset="0"/>
              </a:rPr>
              <a:t>Figure </a:t>
            </a:r>
            <a:r>
              <a:rPr lang="en-US" altLang="en-US" b="1" dirty="0" smtClean="0">
                <a:latin typeface="Arial" pitchFamily="34" charset="0"/>
                <a:ea typeface="Arial" pitchFamily="34" charset="0"/>
              </a:rPr>
              <a:t>5. </a:t>
            </a:r>
            <a:r>
              <a:rPr lang="en-US" altLang="ru-RU" b="0" dirty="0" smtClean="0"/>
              <a:t>Selection of </a:t>
            </a:r>
            <a:r>
              <a:rPr lang="en-US" altLang="ru-RU" b="0" i="1" dirty="0" smtClean="0"/>
              <a:t>O. polymorpha </a:t>
            </a:r>
            <a:r>
              <a:rPr lang="en-US" b="0" dirty="0" smtClean="0"/>
              <a:t>BEP/cat8∆</a:t>
            </a:r>
            <a:r>
              <a:rPr lang="uk-UA" b="0" dirty="0" smtClean="0"/>
              <a:t>/</a:t>
            </a:r>
            <a:r>
              <a:rPr lang="en-US" altLang="en-US" b="0" dirty="0" smtClean="0"/>
              <a:t>CBP-1/CDT-2mA </a:t>
            </a:r>
            <a:r>
              <a:rPr lang="en-US" altLang="ru-RU" b="0" dirty="0" smtClean="0"/>
              <a:t>mutants after UV mutagenesis on medium with 0,5% cellobiose or 2-DG and 1% cellobiose as the only carbon source </a:t>
            </a:r>
            <a:r>
              <a:rPr lang="en-US" altLang="ru-RU" b="0" i="1" dirty="0" smtClean="0"/>
              <a:t>(A)</a:t>
            </a:r>
            <a:r>
              <a:rPr lang="en-US" altLang="ru-RU" b="0" dirty="0" smtClean="0"/>
              <a:t>.</a:t>
            </a:r>
            <a:r>
              <a:rPr lang="en-US" altLang="en-US" b="0" dirty="0" smtClean="0">
                <a:ea typeface="Arial" pitchFamily="34" charset="0"/>
              </a:rPr>
              <a:t> Biomass accumulation </a:t>
            </a:r>
            <a:r>
              <a:rPr lang="en-US" altLang="en-US" b="0" dirty="0" smtClean="0">
                <a:ea typeface="ＭＳ Ｐゴシック" pitchFamily="34" charset="-128"/>
              </a:rPr>
              <a:t>during growth test on 2% </a:t>
            </a:r>
            <a:r>
              <a:rPr lang="uk-UA" altLang="en-US" b="0" dirty="0" smtClean="0">
                <a:ea typeface="ＭＳ Ｐゴシック" pitchFamily="34" charset="-128"/>
              </a:rPr>
              <a:t>с</a:t>
            </a:r>
            <a:r>
              <a:rPr lang="en-US" altLang="en-US" b="0" dirty="0" smtClean="0">
                <a:ea typeface="ＭＳ Ｐゴシック" pitchFamily="34" charset="-128"/>
              </a:rPr>
              <a:t>ellobiose </a:t>
            </a:r>
            <a:r>
              <a:rPr lang="uk-UA" altLang="en-US" b="0" dirty="0" err="1" smtClean="0">
                <a:ea typeface="ＭＳ Ｐゴシック" pitchFamily="34" charset="-128"/>
              </a:rPr>
              <a:t>at</a:t>
            </a:r>
            <a:r>
              <a:rPr lang="uk-UA" altLang="en-US" b="0" dirty="0" smtClean="0">
                <a:ea typeface="ＭＳ Ｐゴシック" pitchFamily="34" charset="-128"/>
              </a:rPr>
              <a:t> 37°C</a:t>
            </a:r>
            <a:r>
              <a:rPr lang="en-US" altLang="en-US" b="0" dirty="0" smtClean="0">
                <a:ea typeface="ＭＳ Ｐゴシック" pitchFamily="34" charset="-128"/>
              </a:rPr>
              <a:t> </a:t>
            </a:r>
            <a:r>
              <a:rPr lang="en-US" altLang="en-US" b="0" i="1" dirty="0" smtClean="0">
                <a:ea typeface="ＭＳ Ｐゴシック" pitchFamily="34" charset="-128"/>
              </a:rPr>
              <a:t>(B),</a:t>
            </a:r>
            <a:r>
              <a:rPr lang="en-US" altLang="en-US" b="0" i="1" baseline="0" dirty="0" smtClean="0">
                <a:ea typeface="ＭＳ Ｐゴシック" pitchFamily="34" charset="-128"/>
              </a:rPr>
              <a:t> </a:t>
            </a:r>
            <a:r>
              <a:rPr lang="en-US" altLang="en-US" b="0" dirty="0" smtClean="0">
                <a:ea typeface="ＭＳ Ｐゴシック" pitchFamily="34" charset="-128"/>
              </a:rPr>
              <a:t>ethanol production </a:t>
            </a:r>
            <a:r>
              <a:rPr lang="en-US" altLang="en-US" b="0" i="1" dirty="0" smtClean="0">
                <a:ea typeface="ＭＳ Ｐゴシック" pitchFamily="34" charset="-128"/>
              </a:rPr>
              <a:t>(C) </a:t>
            </a:r>
            <a:r>
              <a:rPr lang="en-US" altLang="en-US" b="0" i="0" dirty="0" smtClean="0">
                <a:ea typeface="ＭＳ Ｐゴシック" pitchFamily="34" charset="-128"/>
              </a:rPr>
              <a:t>and </a:t>
            </a:r>
            <a:r>
              <a:rPr kumimoji="0" lang="en-US" altLang="en-US" sz="10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sugar </a:t>
            </a:r>
            <a:r>
              <a:rPr lang="en-US" b="0" dirty="0" smtClean="0"/>
              <a:t>consumption</a:t>
            </a:r>
            <a:r>
              <a:rPr lang="en-US" b="0" baseline="0" dirty="0" smtClean="0"/>
              <a:t> </a:t>
            </a:r>
            <a:r>
              <a:rPr lang="en-US" b="0" i="1" baseline="0" dirty="0" smtClean="0"/>
              <a:t>(D)</a:t>
            </a:r>
            <a:r>
              <a:rPr lang="en-US" altLang="en-US" b="0" i="1" dirty="0" smtClean="0">
                <a:ea typeface="ＭＳ Ｐゴシック" pitchFamily="34" charset="-128"/>
              </a:rPr>
              <a:t> </a:t>
            </a:r>
            <a:r>
              <a:rPr lang="en-US" altLang="en-US" b="0" dirty="0" smtClean="0">
                <a:ea typeface="ＭＳ Ｐゴシック" pitchFamily="34" charset="-128"/>
              </a:rPr>
              <a:t>of </a:t>
            </a:r>
            <a:r>
              <a:rPr lang="en-US" altLang="en-US" b="0" i="1" dirty="0" smtClean="0">
                <a:ea typeface="ＭＳ Ｐゴシック" pitchFamily="34" charset="-128"/>
              </a:rPr>
              <a:t>O. polymorpha </a:t>
            </a:r>
            <a:r>
              <a:rPr lang="en-US" altLang="en-US" b="0" dirty="0" smtClean="0"/>
              <a:t>BEP/cat8∆/CBP-1/CDT-2mAM </a:t>
            </a:r>
            <a:r>
              <a:rPr lang="en-US" altLang="en-US" b="0" dirty="0" smtClean="0">
                <a:ea typeface="ＭＳ Ｐゴシック" pitchFamily="34" charset="-128"/>
              </a:rPr>
              <a:t>strains during the alcoholic fermentation of  10% cellobiose at 45</a:t>
            </a:r>
            <a:r>
              <a:rPr lang="uk-UA" altLang="en-US" b="0" dirty="0" smtClean="0">
                <a:ea typeface="ＭＳ Ｐゴシック" pitchFamily="34" charset="-128"/>
              </a:rPr>
              <a:t>°C</a:t>
            </a:r>
            <a:r>
              <a:rPr lang="en-US" altLang="en-US" b="0" dirty="0" smtClean="0">
                <a:ea typeface="ＭＳ Ｐゴシック" pitchFamily="34" charset="-128"/>
              </a:rPr>
              <a:t>.</a:t>
            </a:r>
            <a:r>
              <a:rPr lang="en-US" altLang="en-US" b="0" baseline="0" dirty="0" smtClean="0">
                <a:ea typeface="ＭＳ Ｐゴシック" pitchFamily="34" charset="-128"/>
              </a:rPr>
              <a:t> </a:t>
            </a:r>
            <a:r>
              <a:rPr lang="uk-UA" altLang="en-US" b="0" baseline="0" dirty="0" smtClean="0">
                <a:ea typeface="ＭＳ Ｐゴシック" pitchFamily="34" charset="-128"/>
              </a:rPr>
              <a:t>«</a:t>
            </a:r>
            <a:r>
              <a:rPr kumimoji="0" lang="en-US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A</a:t>
            </a:r>
            <a:r>
              <a:rPr kumimoji="0" lang="uk-UA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»</a:t>
            </a:r>
            <a:r>
              <a:rPr kumimoji="0" lang="en-US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 </a:t>
            </a:r>
            <a:r>
              <a:rPr kumimoji="0" lang="en-US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- mutants obtained by laboratory evolution, </a:t>
            </a:r>
            <a:r>
              <a:rPr kumimoji="0" lang="uk-UA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«</a:t>
            </a:r>
            <a:r>
              <a:rPr kumimoji="0" lang="en-US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AM</a:t>
            </a:r>
            <a:r>
              <a:rPr kumimoji="0" lang="uk-UA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»</a:t>
            </a:r>
            <a:r>
              <a:rPr kumimoji="0" lang="en-US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 </a:t>
            </a:r>
            <a:r>
              <a:rPr kumimoji="0" lang="en-US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- mutants obtained in two stages as a result of laboratory evolution and UV - mutagenesis with 2-DG as a glycolysis </a:t>
            </a:r>
            <a:r>
              <a:rPr kumimoji="0" lang="en-US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inhibitor. </a:t>
            </a:r>
            <a:endParaRPr lang="en-US" altLang="en-US" dirty="0">
              <a:latin typeface="Arial" pitchFamily="34" charset="0"/>
              <a:ea typeface="Arial" pitchFamily="34" charset="0"/>
            </a:endParaRP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5pPr>
          </a:lstStyle>
          <a:p>
            <a:pPr marL="0" lvl="0" indent="0" algn="r" eaLnBrk="1" hangingPunct="1"/>
            <a:fld id="{23786CDF-6142-4830-A304-7222850C1574}" type="slidenum">
              <a:rPr lang="en-US" altLang="en-US" sz="1200"/>
              <a:t>5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41384458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miter lim="800000"/>
          </a:ln>
        </p:spPr>
      </p:sp>
      <p:sp>
        <p:nvSpPr>
          <p:cNvPr id="6147" name="Notes Placeholder 2"/>
          <p:cNvSpPr>
            <a:spLocks noGrp="1"/>
          </p:cNvSpPr>
          <p:nvPr>
            <p:ph type="body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5pPr>
          </a:lstStyle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b="1" dirty="0">
                <a:latin typeface="Arial" pitchFamily="34" charset="0"/>
                <a:ea typeface="Arial" pitchFamily="34" charset="0"/>
              </a:rPr>
              <a:t>Figure </a:t>
            </a:r>
            <a:r>
              <a:rPr lang="uk-UA" altLang="en-US" b="1" dirty="0" smtClean="0">
                <a:latin typeface="Arial" pitchFamily="34" charset="0"/>
                <a:ea typeface="Arial" pitchFamily="34" charset="0"/>
              </a:rPr>
              <a:t>2</a:t>
            </a:r>
            <a:r>
              <a:rPr lang="en-US" altLang="en-US" b="1" dirty="0" smtClean="0">
                <a:latin typeface="Arial" pitchFamily="34" charset="0"/>
                <a:ea typeface="Arial" pitchFamily="34" charset="0"/>
              </a:rPr>
              <a:t>. </a:t>
            </a:r>
            <a:r>
              <a:rPr lang="en-US" altLang="en-US" b="0" dirty="0" smtClean="0">
                <a:latin typeface="Arial" pitchFamily="34" charset="0"/>
                <a:ea typeface="Arial" pitchFamily="34" charset="0"/>
              </a:rPr>
              <a:t>Biomass accumulation </a:t>
            </a:r>
            <a:r>
              <a:rPr lang="en-US" b="0" i="1" baseline="0" dirty="0" smtClean="0"/>
              <a:t>(A) </a:t>
            </a:r>
            <a:r>
              <a:rPr lang="en-US" b="0" baseline="0" dirty="0" smtClean="0"/>
              <a:t>and </a:t>
            </a:r>
            <a:r>
              <a:rPr kumimoji="0" 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e</a:t>
            </a:r>
            <a:r>
              <a:rPr kumimoji="0" lang="en-US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thanol production </a:t>
            </a:r>
            <a:r>
              <a:rPr kumimoji="0" lang="en-US" altLang="en-US" sz="1200" b="0" i="1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(B)</a:t>
            </a:r>
            <a:r>
              <a:rPr lang="en-US" b="0" i="1" dirty="0" smtClean="0"/>
              <a:t> </a:t>
            </a:r>
            <a:r>
              <a:rPr lang="en-US" b="0" dirty="0" smtClean="0"/>
              <a:t>of </a:t>
            </a:r>
            <a:r>
              <a:rPr lang="en-US" b="0" i="1" dirty="0" smtClean="0"/>
              <a:t>O. polymorpha </a:t>
            </a:r>
            <a:r>
              <a:rPr lang="en-US" b="0" i="0" dirty="0" smtClean="0"/>
              <a:t>BEP/cat8</a:t>
            </a:r>
            <a:r>
              <a:rPr lang="en-US" altLang="en-US" b="0" dirty="0" smtClean="0"/>
              <a:t>∆</a:t>
            </a:r>
            <a:r>
              <a:rPr lang="en-US" b="0" i="0" dirty="0" smtClean="0"/>
              <a:t> and recombinant strains</a:t>
            </a:r>
            <a:r>
              <a:rPr lang="en-US" b="0" i="1" dirty="0" smtClean="0"/>
              <a:t> </a:t>
            </a:r>
            <a:r>
              <a:rPr lang="en-US" b="0" i="0" dirty="0" smtClean="0"/>
              <a:t>with</a:t>
            </a:r>
            <a:r>
              <a:rPr lang="en-US" b="0" i="1" dirty="0" smtClean="0"/>
              <a:t> gh1-1/CDT-1, CBP-1/CDT-1 </a:t>
            </a:r>
            <a:r>
              <a:rPr kumimoji="0" lang="en-US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simultaneous overexpression </a:t>
            </a:r>
            <a:r>
              <a:rPr lang="en-US" b="0" i="0" dirty="0" smtClean="0"/>
              <a:t>genes</a:t>
            </a:r>
            <a:r>
              <a:rPr lang="en-US" b="0" i="0" baseline="0" dirty="0" smtClean="0"/>
              <a:t> </a:t>
            </a:r>
            <a:r>
              <a:rPr kumimoji="0" lang="en-US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during growth test on 2% </a:t>
            </a:r>
            <a:r>
              <a:rPr lang="uk-UA" b="0" dirty="0" smtClean="0"/>
              <a:t>с</a:t>
            </a:r>
            <a:r>
              <a:rPr lang="en-US" b="0" dirty="0" smtClean="0"/>
              <a:t>ellobiose</a:t>
            </a:r>
            <a:r>
              <a:rPr kumimoji="0" lang="en-US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 </a:t>
            </a:r>
            <a:r>
              <a:rPr lang="uk-UA" b="0" dirty="0" err="1" smtClean="0"/>
              <a:t>at</a:t>
            </a:r>
            <a:r>
              <a:rPr lang="uk-UA" b="0" dirty="0" smtClean="0"/>
              <a:t> 37°C</a:t>
            </a:r>
            <a:r>
              <a:rPr lang="en-US" b="0" baseline="0" dirty="0" smtClean="0"/>
              <a:t> and </a:t>
            </a:r>
            <a:r>
              <a:rPr kumimoji="0" lang="en-US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alcoholic fermentation </a:t>
            </a:r>
            <a:r>
              <a:rPr kumimoji="0" lang="en-US" altLang="en-US" sz="10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10% </a:t>
            </a:r>
            <a:r>
              <a:rPr lang="uk-UA" b="0" dirty="0" smtClean="0"/>
              <a:t>с</a:t>
            </a:r>
            <a:r>
              <a:rPr lang="en-US" b="0" dirty="0" smtClean="0"/>
              <a:t>ellobiose</a:t>
            </a:r>
            <a:r>
              <a:rPr lang="en-US" b="0" baseline="0" dirty="0" smtClean="0"/>
              <a:t> </a:t>
            </a:r>
            <a:r>
              <a:rPr kumimoji="0" lang="en-US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at 45</a:t>
            </a:r>
            <a:r>
              <a:rPr lang="uk-UA" b="0" dirty="0" smtClean="0"/>
              <a:t>°C</a:t>
            </a:r>
            <a:r>
              <a:rPr lang="en-US" b="0" dirty="0" smtClean="0"/>
              <a:t>. </a:t>
            </a:r>
            <a:r>
              <a:rPr kumimoji="0" lang="en-US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</a:rPr>
              <a:t>Biomass accumulation </a:t>
            </a:r>
            <a:r>
              <a:rPr kumimoji="0" lang="en-US" altLang="en-US" sz="1200" b="0" i="1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(C) </a:t>
            </a:r>
            <a:r>
              <a:rPr kumimoji="0" lang="en-US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and sugar </a:t>
            </a:r>
            <a:r>
              <a:rPr lang="en-US" b="0" dirty="0" smtClean="0"/>
              <a:t>consumption </a:t>
            </a:r>
            <a:r>
              <a:rPr kumimoji="0" lang="en-US" altLang="en-US" sz="1200" b="0" i="1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(D) </a:t>
            </a:r>
            <a:r>
              <a:rPr lang="en-US" b="0" dirty="0" smtClean="0"/>
              <a:t>of </a:t>
            </a:r>
            <a:r>
              <a:rPr lang="en-US" b="0" i="1" dirty="0" smtClean="0"/>
              <a:t>O. polymorpha </a:t>
            </a:r>
            <a:r>
              <a:rPr lang="en-US" b="0" i="0" dirty="0" smtClean="0"/>
              <a:t>BEP/cat8</a:t>
            </a:r>
            <a:r>
              <a:rPr lang="en-US" altLang="en-US" b="0" dirty="0" smtClean="0"/>
              <a:t>∆</a:t>
            </a:r>
            <a:r>
              <a:rPr lang="en-US" b="0" i="0" dirty="0" smtClean="0"/>
              <a:t> and recombinant strains</a:t>
            </a:r>
            <a:r>
              <a:rPr lang="en-US" b="0" i="1" dirty="0" smtClean="0"/>
              <a:t> </a:t>
            </a:r>
            <a:r>
              <a:rPr lang="en-US" b="0" i="0" dirty="0" smtClean="0"/>
              <a:t>with</a:t>
            </a:r>
            <a:r>
              <a:rPr lang="en-US" b="0" i="1" dirty="0" smtClean="0"/>
              <a:t> gh1-1/CDT-1, CBP-1/CDT-1 </a:t>
            </a:r>
            <a:r>
              <a:rPr kumimoji="0" lang="en-US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simultaneous overexpression </a:t>
            </a:r>
            <a:r>
              <a:rPr lang="en-US" b="0" i="0" dirty="0" smtClean="0"/>
              <a:t>genes </a:t>
            </a:r>
            <a:r>
              <a:rPr kumimoji="0" lang="en-US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during the alcoholic fermentation of  10% cellobiose at 45</a:t>
            </a:r>
            <a:r>
              <a:rPr kumimoji="0" lang="uk-UA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°C</a:t>
            </a:r>
            <a:r>
              <a:rPr lang="en-US" altLang="en-US" b="0" dirty="0" smtClean="0">
                <a:ea typeface="ＭＳ Ｐゴシック" pitchFamily="34" charset="-128"/>
              </a:rPr>
              <a:t>.</a:t>
            </a:r>
            <a:r>
              <a:rPr lang="en-US" b="0" dirty="0" smtClean="0"/>
              <a:t> </a:t>
            </a:r>
            <a:r>
              <a:rPr kumimoji="0" lang="en-US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Data are shown as mean of four independent experiments. </a:t>
            </a:r>
            <a:endParaRPr kumimoji="0" lang="en-US" altLang="en-US" sz="1200" b="1" i="0" u="none" baseline="0" dirty="0" smtClean="0">
              <a:solidFill>
                <a:schemeClr val="tx1"/>
              </a:solidFill>
              <a:effectLst/>
              <a:latin typeface="Calibri" pitchFamily="34" charset="0"/>
              <a:ea typeface="ＭＳ Ｐゴシック" pitchFamily="34" charset="-128"/>
            </a:endParaRPr>
          </a:p>
          <a:p>
            <a:pPr marL="0" lvl="0" indent="0"/>
            <a:endParaRPr lang="en-US" altLang="en-US" dirty="0">
              <a:latin typeface="Arial" pitchFamily="34" charset="0"/>
              <a:ea typeface="Arial" pitchFamily="34" charset="0"/>
            </a:endParaRP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5pPr>
          </a:lstStyle>
          <a:p>
            <a:pPr marL="0" lvl="0" indent="0" algn="r" eaLnBrk="1" hangingPunct="1"/>
            <a:fld id="{23786CDF-6142-4830-A304-7222850C1574}" type="slidenum">
              <a:rPr lang="en-US" altLang="en-US" sz="1200"/>
              <a:t>6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231925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miter lim="800000"/>
          </a:ln>
        </p:spPr>
      </p:sp>
      <p:sp>
        <p:nvSpPr>
          <p:cNvPr id="6147" name="Notes Placeholder 2"/>
          <p:cNvSpPr>
            <a:spLocks noGrp="1"/>
          </p:cNvSpPr>
          <p:nvPr>
            <p:ph type="body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5pPr>
          </a:lstStyle>
          <a:p>
            <a:pPr marL="0" lvl="0" indent="0"/>
            <a:r>
              <a:rPr lang="en-US" altLang="en-US" b="1" dirty="0">
                <a:latin typeface="Arial" pitchFamily="34" charset="0"/>
                <a:ea typeface="Arial" pitchFamily="34" charset="0"/>
              </a:rPr>
              <a:t>Figure </a:t>
            </a:r>
            <a:r>
              <a:rPr lang="en-US" altLang="en-US" b="1" dirty="0" smtClean="0">
                <a:latin typeface="Arial" pitchFamily="34" charset="0"/>
                <a:ea typeface="Arial" pitchFamily="34" charset="0"/>
              </a:rPr>
              <a:t>6. </a:t>
            </a:r>
            <a:r>
              <a:rPr lang="en-US" b="0" dirty="0" smtClean="0"/>
              <a:t>Cellobiose and xylose consumption by the parental strain BEP/cat8</a:t>
            </a:r>
            <a:r>
              <a:rPr lang="el-GR" b="0" dirty="0" smtClean="0"/>
              <a:t>Δ</a:t>
            </a:r>
            <a:r>
              <a:rPr lang="en-US" b="0" dirty="0" smtClean="0"/>
              <a:t>, evolutionary mutants BEP/cat8∆/gh1-1/CDT-2A, BEP/cat8∆/CBP-1/CDT-2AM, and obtained strains BEP/cat8∆/gh1-1/CDT-1, BEP/cat8∆/CBP-1/CDT-1 during alcoholic fermentation at 45°C in the media with 8% cellobiose / 4% xylose.</a:t>
            </a:r>
            <a:r>
              <a:rPr lang="uk-UA" b="0" dirty="0" smtClean="0"/>
              <a:t> </a:t>
            </a:r>
            <a:r>
              <a:rPr lang="uk-UA" b="0" dirty="0" smtClean="0"/>
              <a:t>«</a:t>
            </a:r>
            <a:r>
              <a:rPr kumimoji="0" lang="en-US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A</a:t>
            </a:r>
            <a:r>
              <a:rPr kumimoji="0" lang="uk-UA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»</a:t>
            </a:r>
            <a:r>
              <a:rPr kumimoji="0" lang="en-US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 </a:t>
            </a:r>
            <a:r>
              <a:rPr kumimoji="0" lang="en-US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- mutants obtained by laboratory evolution, </a:t>
            </a:r>
            <a:r>
              <a:rPr kumimoji="0" lang="uk-UA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«</a:t>
            </a:r>
            <a:r>
              <a:rPr kumimoji="0" lang="en-US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AM</a:t>
            </a:r>
            <a:r>
              <a:rPr kumimoji="0" lang="uk-UA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»</a:t>
            </a:r>
            <a:r>
              <a:rPr kumimoji="0" lang="en-US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 </a:t>
            </a:r>
            <a:r>
              <a:rPr kumimoji="0" lang="en-US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- mutants obtained in two stages as a result of laboratory evolution and UV - mutagenesis with 2-DG as a glycolysis inhibitor</a:t>
            </a:r>
            <a:r>
              <a:rPr kumimoji="0" lang="uk-UA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.</a:t>
            </a:r>
            <a:endParaRPr lang="en-US" altLang="en-US" dirty="0">
              <a:latin typeface="Arial" pitchFamily="34" charset="0"/>
              <a:ea typeface="Arial" pitchFamily="34" charset="0"/>
            </a:endParaRP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5pPr>
          </a:lstStyle>
          <a:p>
            <a:pPr marL="0" lvl="0" indent="0" algn="r" eaLnBrk="1" hangingPunct="1"/>
            <a:fld id="{23786CDF-6142-4830-A304-7222850C1574}" type="slidenum">
              <a:rPr lang="en-US" altLang="en-US" sz="1200"/>
              <a:t>7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9104577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miter lim="800000"/>
          </a:ln>
        </p:spPr>
      </p:sp>
      <p:sp>
        <p:nvSpPr>
          <p:cNvPr id="6147" name="Notes Placeholder 2"/>
          <p:cNvSpPr>
            <a:spLocks noGrp="1"/>
          </p:cNvSpPr>
          <p:nvPr>
            <p:ph type="body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5pPr>
          </a:lstStyle>
          <a:p>
            <a:pPr marL="0" lvl="0" indent="0"/>
            <a:r>
              <a:rPr lang="en-US" altLang="en-US" b="1" dirty="0">
                <a:latin typeface="Arial" pitchFamily="34" charset="0"/>
                <a:ea typeface="Arial" pitchFamily="34" charset="0"/>
              </a:rPr>
              <a:t>Figure </a:t>
            </a:r>
            <a:r>
              <a:rPr lang="en-US" altLang="en-US" b="1" dirty="0" smtClean="0">
                <a:latin typeface="Arial" pitchFamily="34" charset="0"/>
                <a:ea typeface="Arial" pitchFamily="34" charset="0"/>
              </a:rPr>
              <a:t>8.</a:t>
            </a:r>
            <a:r>
              <a:rPr lang="en-US" altLang="en-US" b="1" baseline="0" dirty="0" smtClean="0">
                <a:latin typeface="Arial" pitchFamily="34" charset="0"/>
                <a:ea typeface="Arial" pitchFamily="34" charset="0"/>
              </a:rPr>
              <a:t> </a:t>
            </a:r>
            <a:r>
              <a:rPr lang="en-US" b="0" dirty="0" smtClean="0"/>
              <a:t>Cellobiose, glucose and xylose consumption by the parental strain BEP/cat8</a:t>
            </a:r>
            <a:r>
              <a:rPr lang="el-GR" b="0" dirty="0" smtClean="0"/>
              <a:t>Δ</a:t>
            </a:r>
            <a:r>
              <a:rPr lang="en-US" b="0" dirty="0" smtClean="0"/>
              <a:t>, evolutionary mutants BEP/cat8∆/gh1-1/CDT-2mA, BEP/cat8∆/CBP-1/CDT-2mAM and obtained strains BEP/cat8∆/gh1-1/CDT-1m, BEP/cat8∆/CBP-1/CDT-1m during alcoholic fermentation at 45°C in the media with 5% cellobiose / 4% xylose / 5% glucose.</a:t>
            </a:r>
            <a:r>
              <a:rPr lang="uk-UA" b="0" dirty="0" smtClean="0"/>
              <a:t> </a:t>
            </a:r>
            <a:r>
              <a:rPr lang="uk-UA" b="0" dirty="0" smtClean="0"/>
              <a:t>«</a:t>
            </a:r>
            <a:r>
              <a:rPr kumimoji="0" lang="en-US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A</a:t>
            </a:r>
            <a:r>
              <a:rPr kumimoji="0" lang="uk-UA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»</a:t>
            </a:r>
            <a:r>
              <a:rPr kumimoji="0" lang="en-US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 </a:t>
            </a:r>
            <a:r>
              <a:rPr kumimoji="0" lang="en-US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- mutants obtained by laboratory evolution, </a:t>
            </a:r>
            <a:r>
              <a:rPr kumimoji="0" lang="uk-UA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«</a:t>
            </a:r>
            <a:r>
              <a:rPr kumimoji="0" lang="en-US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AM</a:t>
            </a:r>
            <a:r>
              <a:rPr kumimoji="0" lang="uk-UA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»</a:t>
            </a:r>
            <a:r>
              <a:rPr kumimoji="0" lang="en-US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 </a:t>
            </a:r>
            <a:r>
              <a:rPr kumimoji="0" lang="en-US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- mutants obtained in two stages as a result of laboratory evolution and UV - mutagenesis with 2-DG as a glycolysis inhibitor</a:t>
            </a:r>
            <a:r>
              <a:rPr kumimoji="0" lang="uk-UA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.</a:t>
            </a:r>
            <a:endParaRPr lang="en-US" altLang="en-US" dirty="0">
              <a:latin typeface="Arial" pitchFamily="34" charset="0"/>
              <a:ea typeface="Arial" pitchFamily="34" charset="0"/>
            </a:endParaRP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5pPr>
          </a:lstStyle>
          <a:p>
            <a:pPr marL="0" lvl="0" indent="0" algn="r" eaLnBrk="1" hangingPunct="1"/>
            <a:fld id="{23786CDF-6142-4830-A304-7222850C1574}" type="slidenum">
              <a:rPr lang="en-US" altLang="en-US" sz="1200"/>
              <a:t>8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17951401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miter lim="800000"/>
          </a:ln>
        </p:spPr>
      </p:sp>
      <p:sp>
        <p:nvSpPr>
          <p:cNvPr id="6147" name="Notes Placeholder 2"/>
          <p:cNvSpPr>
            <a:spLocks noGrp="1"/>
          </p:cNvSpPr>
          <p:nvPr>
            <p:ph type="body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200" b="0" i="0" u="none" baseline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defRPr>
            </a:lvl5pPr>
          </a:lstStyle>
          <a:p>
            <a:pPr marL="0" lvl="0" indent="0"/>
            <a:r>
              <a:rPr lang="en-US" altLang="en-US" b="1" dirty="0">
                <a:latin typeface="Arial" pitchFamily="34" charset="0"/>
                <a:ea typeface="Arial" pitchFamily="34" charset="0"/>
              </a:rPr>
              <a:t>Figure </a:t>
            </a:r>
            <a:r>
              <a:rPr lang="en-US" altLang="en-US" b="1" dirty="0" smtClean="0">
                <a:latin typeface="Arial" pitchFamily="34" charset="0"/>
                <a:ea typeface="Arial" pitchFamily="34" charset="0"/>
              </a:rPr>
              <a:t>7. </a:t>
            </a:r>
            <a:r>
              <a:rPr lang="en-US" b="0" dirty="0" smtClean="0"/>
              <a:t>Ethanol production by the parental strain BEP/cat8</a:t>
            </a:r>
            <a:r>
              <a:rPr lang="el-GR" b="0" dirty="0" smtClean="0"/>
              <a:t>Δ</a:t>
            </a:r>
            <a:r>
              <a:rPr lang="en-US" b="0" dirty="0" smtClean="0"/>
              <a:t>, evolutionary mutants BEP/cat8∆/gh1-1/CDT-2mA, BEP/cat8∆/CBP-1/CDT-2mAM, and obtained strains BEP/cat8∆/gh1-1/CDT-1m, BEP/cat8∆/CBP-1/CDT-1m during alcoholic fermentation at 45°C in the media with different sugars ratio </a:t>
            </a:r>
            <a:r>
              <a:rPr lang="en-US" b="0" i="1" dirty="0" smtClean="0"/>
              <a:t>(A) </a:t>
            </a:r>
            <a:r>
              <a:rPr lang="en-US" b="0" dirty="0" smtClean="0"/>
              <a:t>8% cellobiose / 4% xylose, </a:t>
            </a:r>
            <a:r>
              <a:rPr lang="en-US" b="0" i="1" dirty="0" smtClean="0"/>
              <a:t>(B) </a:t>
            </a:r>
            <a:r>
              <a:rPr lang="en-US" b="0" dirty="0" smtClean="0"/>
              <a:t>5% cellobiose / 4% xylose / 5% glucose. Ethanol production </a:t>
            </a:r>
            <a:r>
              <a:rPr lang="en-US" b="0" i="1" dirty="0" smtClean="0"/>
              <a:t>(C) </a:t>
            </a:r>
            <a:r>
              <a:rPr lang="en-US" b="0" dirty="0" smtClean="0"/>
              <a:t>and xylose consumption</a:t>
            </a:r>
            <a:r>
              <a:rPr lang="en-US" b="0" i="1" dirty="0" smtClean="0"/>
              <a:t> (D) </a:t>
            </a:r>
            <a:r>
              <a:rPr lang="en-US" b="0" dirty="0" smtClean="0"/>
              <a:t>by the parental strain BEP/cat8</a:t>
            </a:r>
            <a:r>
              <a:rPr lang="el-GR" b="0" dirty="0" smtClean="0"/>
              <a:t>Δ</a:t>
            </a:r>
            <a:r>
              <a:rPr lang="en-US" b="0" dirty="0" smtClean="0"/>
              <a:t>, evolutionary mutants BEP/cat8∆/gh1-1/CDT-2mA, BEP/cat8∆/CBP-1/CDT-2mAM and obtained strains BEP/cat8∆/gh1-1/CDT-1m, BEP/cat8∆/CBP-1/CDT-1m during alcoholic fermentation at 45°C in the media with </a:t>
            </a:r>
            <a:r>
              <a:rPr lang="en-US" b="0" i="0" dirty="0" smtClean="0"/>
              <a:t>10% xylose</a:t>
            </a:r>
            <a:r>
              <a:rPr lang="en-US" b="0" dirty="0" smtClean="0"/>
              <a:t>.</a:t>
            </a:r>
            <a:r>
              <a:rPr lang="en-US" b="0" baseline="0" dirty="0" smtClean="0"/>
              <a:t> </a:t>
            </a:r>
            <a:r>
              <a:rPr lang="uk-UA" b="0" baseline="0" dirty="0" smtClean="0"/>
              <a:t>«</a:t>
            </a:r>
            <a:r>
              <a:rPr kumimoji="0" lang="en-US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A</a:t>
            </a:r>
            <a:r>
              <a:rPr kumimoji="0" lang="uk-UA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»</a:t>
            </a:r>
            <a:r>
              <a:rPr kumimoji="0" lang="en-US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 </a:t>
            </a:r>
            <a:r>
              <a:rPr kumimoji="0" lang="en-US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- mutants obtained by laboratory evolution, </a:t>
            </a:r>
            <a:r>
              <a:rPr kumimoji="0" lang="uk-UA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«</a:t>
            </a:r>
            <a:r>
              <a:rPr kumimoji="0" lang="en-US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AM</a:t>
            </a:r>
            <a:r>
              <a:rPr kumimoji="0" lang="uk-UA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»</a:t>
            </a:r>
            <a:r>
              <a:rPr kumimoji="0" lang="en-US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 </a:t>
            </a:r>
            <a:r>
              <a:rPr kumimoji="0" lang="en-US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- mutants obtained in two stages as a result of laboratory evolution and UV - mutagenesis with 2-DG as a glycolysis inhibitor</a:t>
            </a:r>
            <a:r>
              <a:rPr kumimoji="0" lang="uk-UA" altLang="en-US" sz="1200" b="0" i="0" u="none" baseline="0" dirty="0" smtClean="0">
                <a:solidFill>
                  <a:schemeClr val="tx1"/>
                </a:solidFill>
                <a:effectLst/>
                <a:latin typeface="Calibri" pitchFamily="34" charset="0"/>
                <a:ea typeface="ＭＳ Ｐゴシック" pitchFamily="34" charset="-128"/>
              </a:rPr>
              <a:t>.</a:t>
            </a:r>
            <a:endParaRPr lang="en-US" altLang="en-US" dirty="0">
              <a:latin typeface="Arial" pitchFamily="34" charset="0"/>
              <a:ea typeface="Arial" pitchFamily="34" charset="0"/>
            </a:endParaRP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800" b="0" i="0" u="none" baseline="0">
                <a:solidFill>
                  <a:schemeClr val="tx1"/>
                </a:solidFill>
                <a:effectLst/>
                <a:latin typeface="Arial" pitchFamily="34" charset="0"/>
                <a:ea typeface="ＭＳ Ｐゴシック" pitchFamily="34" charset="-128"/>
              </a:defRPr>
            </a:lvl5pPr>
          </a:lstStyle>
          <a:p>
            <a:pPr marL="0" lvl="0" indent="0" algn="r" eaLnBrk="1" hangingPunct="1"/>
            <a:fld id="{23786CDF-6142-4830-A304-7222850C1574}" type="slidenum">
              <a:rPr lang="en-US" altLang="en-US" sz="1200"/>
              <a:t>9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20044883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0731"/>
            <a:ext cx="8229600" cy="444182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425450"/>
            <a:ext cx="6108853" cy="612775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5994400"/>
            <a:ext cx="7677150" cy="863600"/>
          </a:xfrm>
          <a:prstGeom prst="rect">
            <a:avLst/>
          </a:prstGeom>
        </p:spPr>
        <p:txBody>
          <a:bodyPr vert="horz" lIns="180000" tIns="0" rIns="180000" bIns="0" rtlCol="0" anchor="ctr"/>
          <a:lstStyle>
            <a:lvl1pPr eaLnBrk="0" hangingPunct="0">
              <a:defRPr sz="10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Date Placeholder 3"/>
          <p:cNvSpPr txBox="1"/>
          <p:nvPr/>
        </p:nvSpPr>
        <p:spPr bwMode="auto">
          <a:xfrm>
            <a:off x="1905000" y="640080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>
          <a:xfrm>
            <a:off x="457200" y="425450"/>
            <a:ext cx="6119812" cy="612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0" tIns="0" rIns="0" bIns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600" b="1" i="0" u="none" kern="1200" baseline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9pPr>
          </a:lstStyle>
          <a:p>
            <a:pPr lvl="0"/>
            <a:r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1112"/>
            <a:ext cx="8229600" cy="4441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no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 kumimoji="0" lang="en-US" altLang="en-US"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 kumimoji="0" lang="en-US" altLang="en-US"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–"/>
              <a:defRPr kumimoji="0" lang="en-US" altLang="en-US"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»"/>
              <a:defRPr kumimoji="0" lang="en-US" altLang="en-US" sz="1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lang="en-US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1029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0" y="5994400"/>
            <a:ext cx="7677150" cy="863600"/>
          </a:xfrm>
          <a:prstGeom prst="rect">
            <a:avLst/>
          </a:prstGeom>
        </p:spPr>
        <p:txBody>
          <a:bodyPr vert="horz" lIns="180000" tIns="0" rIns="180000" bIns="0" rtlCol="0" anchor="ctr"/>
          <a:lstStyle>
            <a:lvl1pPr algn="l" eaLnBrk="1" hangingPunct="1">
              <a:spcAft>
                <a:spcPts val="600"/>
              </a:spcAft>
              <a:defRPr sz="800">
                <a:solidFill>
                  <a:srgbClr val="2A2A2A"/>
                </a:solidFill>
                <a:latin typeface="Arial" pitchFamily="34" charset="0"/>
                <a:ea typeface="ＭＳ Ｐゴシック" pitchFamily="34" charset="-128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endParaRPr kumimoji="0" lang="en-US" altLang="en-US" sz="800" b="0" i="0" u="none" strike="noStrike" kern="1200" cap="none" spc="0" normalizeH="0" baseline="0" noProof="0">
              <a:ln>
                <a:noFill/>
              </a:ln>
              <a:solidFill>
                <a:srgbClr val="2A2A2A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  <p:cxnSp>
        <p:nvCxnSpPr>
          <p:cNvPr id="1030" name="Straight Connector 8"/>
          <p:cNvCxnSpPr/>
          <p:nvPr/>
        </p:nvCxnSpPr>
        <p:spPr>
          <a:xfrm>
            <a:off x="0" y="5994400"/>
            <a:ext cx="9144000" cy="0"/>
          </a:xfrm>
          <a:prstGeom prst="line">
            <a:avLst/>
          </a:prstGeom>
          <a:noFill/>
          <a:ln w="6350">
            <a:solidFill>
              <a:srgbClr val="CFD5E4"/>
            </a:solidFill>
            <a:miter lim="800000"/>
          </a:ln>
        </p:spPr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49" r:id="rId1"/>
  </p:sldLayoutIdLst>
  <p:transition/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600" b="1" i="0" u="none" kern="1200" baseline="0">
          <a:solidFill>
            <a:schemeClr val="tx1"/>
          </a:solidFill>
          <a:effectLst/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pitchFamily="34" charset="0"/>
          <a:ea typeface="ＭＳ Ｐゴシック" pitchFamily="34" charset="-128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pitchFamily="34" charset="0"/>
          <a:ea typeface="ＭＳ Ｐゴシック" pitchFamily="34" charset="-128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pitchFamily="34" charset="0"/>
          <a:ea typeface="ＭＳ Ｐゴシック" pitchFamily="34" charset="-128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600" b="1">
          <a:solidFill>
            <a:schemeClr val="tx1"/>
          </a:solidFill>
          <a:latin typeface="Arial" pitchFamily="34" charset="0"/>
          <a:ea typeface="ＭＳ Ｐゴシック" pitchFamily="34" charset="-128"/>
          <a:cs typeface="Arial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ＭＳ Ｐゴシック" pitchFamily="34" charset="-128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ＭＳ Ｐゴシック" pitchFamily="34" charset="-128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ＭＳ Ｐゴシック" pitchFamily="34" charset="-128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imes New Roman" panose="02020603050405020304" pitchFamily="18" charset="0"/>
          <a:ea typeface="ＭＳ Ｐゴシック" pitchFamily="34" charset="-128"/>
        </a:defRPr>
      </a:lvl9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•"/>
        <a:defRPr kumimoji="0" sz="16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–"/>
        <a:defRPr kumimoji="0" sz="1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•"/>
        <a:defRPr kumimoji="0" sz="12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–"/>
        <a:defRPr kumimoji="0" sz="12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itchFamily="34" charset="0"/>
        <a:buChar char="»"/>
        <a:defRPr kumimoji="0" sz="11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8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chart" Target="../charts/chart1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10.xml"/><Relationship Id="rId5" Type="http://schemas.openxmlformats.org/officeDocument/2006/relationships/chart" Target="../charts/chart9.xml"/><Relationship Id="rId4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15.xml"/><Relationship Id="rId5" Type="http://schemas.openxmlformats.org/officeDocument/2006/relationships/chart" Target="../charts/chart14.xml"/><Relationship Id="rId4" Type="http://schemas.openxmlformats.org/officeDocument/2006/relationships/chart" Target="../charts/char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7" Type="http://schemas.openxmlformats.org/officeDocument/2006/relationships/chart" Target="../charts/chart20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19.xml"/><Relationship Id="rId5" Type="http://schemas.openxmlformats.org/officeDocument/2006/relationships/chart" Target="../charts/chart18.xml"/><Relationship Id="rId4" Type="http://schemas.openxmlformats.org/officeDocument/2006/relationships/chart" Target="../charts/char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7" Type="http://schemas.openxmlformats.org/officeDocument/2006/relationships/chart" Target="../charts/chart2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24.xml"/><Relationship Id="rId5" Type="http://schemas.openxmlformats.org/officeDocument/2006/relationships/chart" Target="../charts/chart23.xml"/><Relationship Id="rId4" Type="http://schemas.openxmlformats.org/officeDocument/2006/relationships/chart" Target="../charts/chart2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29.xml"/><Relationship Id="rId5" Type="http://schemas.openxmlformats.org/officeDocument/2006/relationships/chart" Target="../charts/chart28.xml"/><Relationship Id="rId4" Type="http://schemas.openxmlformats.org/officeDocument/2006/relationships/chart" Target="../charts/char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6632"/>
            <a:ext cx="5608243" cy="5616624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220072" y="260648"/>
            <a:ext cx="3744417" cy="612775"/>
          </a:xfrm>
        </p:spPr>
        <p:txBody>
          <a:bodyPr/>
          <a:lstStyle/>
          <a:p>
            <a:r>
              <a:rPr lang="en-US" altLang="en-US" dirty="0"/>
              <a:t>Figure </a:t>
            </a:r>
            <a:r>
              <a:rPr lang="uk-UA" altLang="en-US" dirty="0" smtClean="0"/>
              <a:t>1</a:t>
            </a:r>
            <a:r>
              <a:rPr lang="en-US" altLang="en-US" dirty="0" smtClean="0"/>
              <a:t>.</a:t>
            </a:r>
            <a:r>
              <a:rPr lang="uk-UA" altLang="en-US" dirty="0" smtClean="0"/>
              <a:t> </a:t>
            </a:r>
            <a:r>
              <a:rPr lang="en-US" b="0" dirty="0" smtClean="0">
                <a:latin typeface="+mn-lt"/>
              </a:rPr>
              <a:t>Scheme </a:t>
            </a:r>
            <a:r>
              <a:rPr lang="en-US" b="0" dirty="0">
                <a:latin typeface="+mn-lt"/>
              </a:rPr>
              <a:t>of simultaneous co-fermentation of cellobiose and xylose without glucose </a:t>
            </a:r>
            <a:r>
              <a:rPr lang="en-US" b="0" dirty="0" smtClean="0">
                <a:latin typeface="+mn-lt"/>
              </a:rPr>
              <a:t>repression.</a:t>
            </a:r>
            <a:r>
              <a:rPr lang="uk-UA" b="0" i="1" dirty="0" smtClean="0">
                <a:latin typeface="+mn-lt"/>
              </a:rPr>
              <a:t> </a:t>
            </a:r>
            <a:endParaRPr lang="ru-RU" b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477126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/>
          </p:nvPr>
        </p:nvSpPr>
        <p:spPr>
          <a:xfrm>
            <a:off x="457200" y="425450"/>
            <a:ext cx="8435280" cy="61277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0" tIns="0" rIns="0" bIns="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600" b="1" i="0" u="none" kern="1200" baseline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9pPr>
          </a:lstStyle>
          <a:p>
            <a:r>
              <a:rPr lang="en-US" altLang="en-US" dirty="0" smtClean="0"/>
              <a:t>Table 1. </a:t>
            </a:r>
            <a:r>
              <a:rPr lang="en-US" b="0" dirty="0">
                <a:latin typeface="+mn-lt"/>
              </a:rPr>
              <a:t>Main parameters of cellobiose fermentation at 45 °</a:t>
            </a:r>
            <a:r>
              <a:rPr lang="en-US" b="0" dirty="0" smtClean="0">
                <a:latin typeface="+mn-lt"/>
              </a:rPr>
              <a:t>C.</a:t>
            </a:r>
            <a:r>
              <a:rPr lang="en-US" altLang="en-US" b="0" dirty="0">
                <a:latin typeface="+mn-lt"/>
                <a:ea typeface="ＭＳ Ｐゴシック" pitchFamily="34" charset="-128"/>
              </a:rPr>
              <a:t/>
            </a:r>
            <a:br>
              <a:rPr lang="en-US" altLang="en-US" b="0" dirty="0">
                <a:latin typeface="+mn-lt"/>
                <a:ea typeface="ＭＳ Ｐゴシック" pitchFamily="34" charset="-128"/>
              </a:rPr>
            </a:br>
            <a:endParaRPr lang="en-US" altLang="en-US" b="0" dirty="0">
              <a:latin typeface="+mn-lt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2267962"/>
              </p:ext>
            </p:extLst>
          </p:nvPr>
        </p:nvGraphicFramePr>
        <p:xfrm>
          <a:off x="251520" y="1460348"/>
          <a:ext cx="8640960" cy="2768714"/>
        </p:xfrm>
        <a:graphic>
          <a:graphicData uri="http://schemas.openxmlformats.org/drawingml/2006/table">
            <a:tbl>
              <a:tblPr/>
              <a:tblGrid>
                <a:gridCol w="2592288">
                  <a:extLst>
                    <a:ext uri="{9D8B030D-6E8A-4147-A177-3AD203B41FA5}">
                      <a16:colId xmlns="" xmlns:a16="http://schemas.microsoft.com/office/drawing/2014/main" val="2998906076"/>
                    </a:ext>
                  </a:extLst>
                </a:gridCol>
                <a:gridCol w="1368152">
                  <a:extLst>
                    <a:ext uri="{9D8B030D-6E8A-4147-A177-3AD203B41FA5}">
                      <a16:colId xmlns="" xmlns:a16="http://schemas.microsoft.com/office/drawing/2014/main" val="3030759188"/>
                    </a:ext>
                  </a:extLst>
                </a:gridCol>
                <a:gridCol w="1584176">
                  <a:extLst>
                    <a:ext uri="{9D8B030D-6E8A-4147-A177-3AD203B41FA5}">
                      <a16:colId xmlns="" xmlns:a16="http://schemas.microsoft.com/office/drawing/2014/main" val="4207974875"/>
                    </a:ext>
                  </a:extLst>
                </a:gridCol>
                <a:gridCol w="1584176">
                  <a:extLst>
                    <a:ext uri="{9D8B030D-6E8A-4147-A177-3AD203B41FA5}">
                      <a16:colId xmlns="" xmlns:a16="http://schemas.microsoft.com/office/drawing/2014/main" val="2874777133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348841157"/>
                    </a:ext>
                  </a:extLst>
                </a:gridCol>
              </a:tblGrid>
              <a:tr h="846050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Strain</a:t>
                      </a:r>
                    </a:p>
                  </a:txBody>
                  <a:tcPr marL="50637" marR="50637" marT="50637" marB="50637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Ethanol (g/L)</a:t>
                      </a:r>
                    </a:p>
                  </a:txBody>
                  <a:tcPr marL="50637" marR="50637" marT="50637" marB="50637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Ethanol yield (g/g consumed 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</a:rPr>
                        <a:t>cellobiose)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50637" marR="50637" marT="50637" marB="50637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</a:rPr>
                        <a:t>Ethanol speciﬁc production rate (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g/g biomass/h</a:t>
                      </a:r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</a:p>
                    <a:p>
                      <a:pPr algn="l" fontAlgn="t"/>
                      <a:r>
                        <a:rPr kumimoji="0" lang="en-US" sz="12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dry weight 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50637" marR="50637" marT="50637" marB="50637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dirty="0" smtClean="0">
                          <a:solidFill>
                            <a:schemeClr val="tx1"/>
                          </a:solidFill>
                          <a:effectLst/>
                        </a:rPr>
                        <a:t>Ethanol productivity (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g/L/h)</a:t>
                      </a:r>
                    </a:p>
                  </a:txBody>
                  <a:tcPr marL="50637" marR="50637" marT="50637" marB="50637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5D5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6E6E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17601428"/>
                  </a:ext>
                </a:extLst>
              </a:tr>
              <a:tr h="350608">
                <a:tc>
                  <a:txBody>
                    <a:bodyPr/>
                    <a:lstStyle/>
                    <a:p>
                      <a:pPr algn="just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BEP/cat8∆ </a:t>
                      </a:r>
                      <a:r>
                        <a:rPr lang="en-US" sz="1400" b="1" baseline="30000" dirty="0" smtClean="0"/>
                        <a:t>b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0" dirty="0" smtClean="0">
                          <a:effectLst/>
                        </a:rPr>
                        <a:t>0.47±0.032</a:t>
                      </a:r>
                      <a:endParaRPr lang="uk-UA" sz="1400" b="0" dirty="0">
                        <a:effectLst/>
                      </a:endParaRPr>
                    </a:p>
                  </a:txBody>
                  <a:tcPr marL="50637" marR="50637" marT="50637" marB="50637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effectLst/>
                          <a:latin typeface="+mn-lt"/>
                        </a:rPr>
                        <a:t>0.041±0.002</a:t>
                      </a:r>
                      <a:endParaRPr lang="uk-UA" sz="1400" b="0" dirty="0" smtClean="0">
                        <a:effectLst/>
                        <a:latin typeface="+mn-lt"/>
                      </a:endParaRPr>
                    </a:p>
                  </a:txBody>
                  <a:tcPr marL="50637" marR="50637" marT="50637" marB="50637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effectLst/>
                        </a:rPr>
                        <a:t>0.004</a:t>
                      </a:r>
                      <a:r>
                        <a:rPr lang="en-US" sz="1400" b="0" dirty="0" smtClean="0">
                          <a:effectLst/>
                        </a:rPr>
                        <a:t>±0.001</a:t>
                      </a:r>
                      <a:endParaRPr lang="uk-UA" sz="1400" b="0" dirty="0" smtClean="0">
                        <a:effectLst/>
                      </a:endParaRPr>
                    </a:p>
                  </a:txBody>
                  <a:tcPr marL="50637" marR="50637" marT="50637" marB="50637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effectLst/>
                          <a:latin typeface="+mn-lt"/>
                        </a:rPr>
                        <a:t>0.007±0.001</a:t>
                      </a:r>
                      <a:endParaRPr lang="uk-UA" sz="1400" b="0" dirty="0" smtClean="0">
                        <a:effectLst/>
                        <a:latin typeface="+mn-lt"/>
                      </a:endParaRPr>
                    </a:p>
                  </a:txBody>
                  <a:tcPr marL="50637" marR="50637" marT="50637" marB="50637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5D5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823697007"/>
                  </a:ext>
                </a:extLst>
              </a:tr>
              <a:tr h="350608">
                <a:tc>
                  <a:txBody>
                    <a:bodyPr/>
                    <a:lstStyle/>
                    <a:p>
                      <a:pPr marL="0" marR="0" indent="0" algn="just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BEP/cat8∆/gh1-1/CDT-1m </a:t>
                      </a:r>
                      <a:r>
                        <a:rPr lang="en-US" altLang="en-US" sz="1400" b="1" baseline="30000" dirty="0" smtClean="0"/>
                        <a:t>c</a:t>
                      </a:r>
                      <a:r>
                        <a:rPr lang="en-US" sz="1400" b="1" dirty="0" smtClean="0"/>
                        <a:t> 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effectLst/>
                        </a:rPr>
                        <a:t>4,60±0.102</a:t>
                      </a:r>
                      <a:endParaRPr lang="uk-UA" sz="1400" b="0" dirty="0" smtClean="0">
                        <a:effectLst/>
                      </a:endParaRPr>
                    </a:p>
                  </a:txBody>
                  <a:tcPr marL="50637" marR="50637" marT="50637" marB="50637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effectLst/>
                          <a:latin typeface="+mn-lt"/>
                        </a:rPr>
                        <a:t>0.180±0.028</a:t>
                      </a:r>
                      <a:endParaRPr lang="uk-UA" sz="1400" b="0" dirty="0" smtClean="0">
                        <a:effectLst/>
                        <a:latin typeface="+mn-lt"/>
                      </a:endParaRPr>
                    </a:p>
                  </a:txBody>
                  <a:tcPr marL="50637" marR="50637" marT="50637" marB="50637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effectLst/>
                        </a:rPr>
                        <a:t>0.027</a:t>
                      </a:r>
                      <a:r>
                        <a:rPr lang="en-US" sz="1400" b="0" dirty="0" smtClean="0">
                          <a:effectLst/>
                        </a:rPr>
                        <a:t>±0.009</a:t>
                      </a:r>
                      <a:endParaRPr lang="uk-UA" sz="1400" b="0" dirty="0" smtClean="0">
                        <a:effectLst/>
                      </a:endParaRPr>
                    </a:p>
                  </a:txBody>
                  <a:tcPr marL="50637" marR="50637" marT="50637" marB="50637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effectLst/>
                          <a:latin typeface="+mn-lt"/>
                        </a:rPr>
                        <a:t>0.076±0.011</a:t>
                      </a:r>
                      <a:endParaRPr lang="uk-UA" sz="1400" b="0" dirty="0" smtClean="0">
                        <a:effectLst/>
                        <a:latin typeface="+mn-lt"/>
                      </a:endParaRPr>
                    </a:p>
                  </a:txBody>
                  <a:tcPr marL="50637" marR="50637" marT="50637" marB="50637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5D5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719457365"/>
                  </a:ext>
                </a:extLst>
              </a:tr>
              <a:tr h="350608">
                <a:tc>
                  <a:txBody>
                    <a:bodyPr/>
                    <a:lstStyle/>
                    <a:p>
                      <a:pPr algn="just" fontAlgn="b"/>
                      <a:r>
                        <a:rPr lang="en-US" altLang="en-US" sz="1400" b="0" dirty="0" smtClean="0"/>
                        <a:t>BEP/cat8∆/CBP-1/CDT-1m</a:t>
                      </a:r>
                      <a:r>
                        <a:rPr lang="en-US" altLang="en-US" sz="1400" b="0" baseline="0" dirty="0" smtClean="0"/>
                        <a:t> </a:t>
                      </a:r>
                      <a:r>
                        <a:rPr lang="en-US" altLang="en-US" sz="1400" b="1" baseline="30000" dirty="0" smtClean="0"/>
                        <a:t>c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5D5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/>
                        <a:t>0,79</a:t>
                      </a:r>
                      <a:r>
                        <a:rPr lang="en-US" sz="1400" b="0" dirty="0" smtClean="0">
                          <a:effectLst/>
                        </a:rPr>
                        <a:t>±0.041</a:t>
                      </a:r>
                      <a:endParaRPr lang="uk-UA" sz="1400" b="0" dirty="0" smtClean="0">
                        <a:effectLst/>
                      </a:endParaRPr>
                    </a:p>
                  </a:txBody>
                  <a:tcPr marL="50637" marR="50637" marT="50637" marB="50637">
                    <a:lnL w="9525" cap="flat" cmpd="sng" algn="ctr">
                      <a:solidFill>
                        <a:srgbClr val="D5D5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5D5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effectLst/>
                          <a:latin typeface="+mn-lt"/>
                        </a:rPr>
                        <a:t>0.045±0.004</a:t>
                      </a:r>
                      <a:endParaRPr lang="uk-UA" sz="1400" b="0" dirty="0" smtClean="0">
                        <a:effectLst/>
                        <a:latin typeface="+mn-lt"/>
                      </a:endParaRPr>
                    </a:p>
                  </a:txBody>
                  <a:tcPr marL="50637" marR="50637" marT="50637" marB="50637">
                    <a:lnL w="9525" cap="flat" cmpd="sng" algn="ctr">
                      <a:solidFill>
                        <a:srgbClr val="D5D5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5D5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/>
                        <a:t>0.006</a:t>
                      </a:r>
                      <a:r>
                        <a:rPr lang="en-US" sz="1400" b="0" dirty="0" smtClean="0">
                          <a:effectLst/>
                        </a:rPr>
                        <a:t>±0.002</a:t>
                      </a:r>
                      <a:endParaRPr lang="uk-UA" sz="1400" b="0" dirty="0" smtClean="0">
                        <a:effectLst/>
                      </a:endParaRPr>
                    </a:p>
                  </a:txBody>
                  <a:tcPr marL="50637" marR="50637" marT="50637" marB="50637">
                    <a:lnL w="9525" cap="flat" cmpd="sng" algn="ctr">
                      <a:solidFill>
                        <a:srgbClr val="D5D5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5D5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latin typeface="+mn-lt"/>
                        </a:rPr>
                        <a:t>0.013</a:t>
                      </a:r>
                      <a:r>
                        <a:rPr lang="en-US" sz="1400" b="0" dirty="0" smtClean="0">
                          <a:effectLst/>
                          <a:latin typeface="+mn-lt"/>
                        </a:rPr>
                        <a:t>±0.003</a:t>
                      </a:r>
                      <a:endParaRPr lang="uk-UA" sz="1400" b="0" dirty="0" smtClean="0">
                        <a:effectLst/>
                        <a:latin typeface="+mn-lt"/>
                      </a:endParaRPr>
                    </a:p>
                  </a:txBody>
                  <a:tcPr marL="50637" marR="50637" marT="50637" marB="50637">
                    <a:lnL w="9525" cap="flat" cmpd="sng" algn="ctr">
                      <a:solidFill>
                        <a:srgbClr val="D5D5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5D5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755414327"/>
                  </a:ext>
                </a:extLst>
              </a:tr>
              <a:tr h="350608">
                <a:tc>
                  <a:txBody>
                    <a:bodyPr/>
                    <a:lstStyle/>
                    <a:p>
                      <a:pPr algn="l" fontAlgn="b"/>
                      <a:r>
                        <a:rPr kumimoji="0" lang="en-US" sz="14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BEP/cat8∆/gh1-1/CDT-2mA </a:t>
                      </a:r>
                      <a:r>
                        <a:rPr kumimoji="0" lang="en-US" sz="1400" b="1" i="0" u="none" kern="1200" baseline="30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5D5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effectLst/>
                          <a:latin typeface="+mn-lt"/>
                        </a:rPr>
                        <a:t>0,68</a:t>
                      </a:r>
                      <a:r>
                        <a:rPr lang="en-US" sz="1400" b="0" dirty="0" smtClean="0">
                          <a:effectLst/>
                        </a:rPr>
                        <a:t>±0.062</a:t>
                      </a:r>
                      <a:endParaRPr lang="uk-UA" sz="1400" b="0" dirty="0" smtClean="0">
                        <a:effectLst/>
                      </a:endParaRPr>
                    </a:p>
                  </a:txBody>
                  <a:tcPr marL="50637" marR="50637" marT="50637" marB="50637">
                    <a:lnL w="9525" cap="flat" cmpd="sng" algn="ctr">
                      <a:solidFill>
                        <a:srgbClr val="D5D5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5D5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latin typeface="+mn-lt"/>
                        </a:rPr>
                        <a:t>0.047</a:t>
                      </a:r>
                      <a:r>
                        <a:rPr lang="en-US" sz="1400" b="0" dirty="0" smtClean="0">
                          <a:effectLst/>
                          <a:latin typeface="+mn-lt"/>
                        </a:rPr>
                        <a:t>±0.004</a:t>
                      </a:r>
                      <a:endParaRPr lang="uk-UA" sz="1400" b="0" dirty="0" smtClean="0">
                        <a:effectLst/>
                        <a:latin typeface="+mn-lt"/>
                      </a:endParaRPr>
                    </a:p>
                  </a:txBody>
                  <a:tcPr marL="50637" marR="50637" marT="50637" marB="50637">
                    <a:lnL w="9525" cap="flat" cmpd="sng" algn="ctr">
                      <a:solidFill>
                        <a:srgbClr val="D5D5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5D5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/>
                        <a:t>0.005</a:t>
                      </a:r>
                      <a:r>
                        <a:rPr lang="en-US" sz="1400" b="0" dirty="0" smtClean="0">
                          <a:effectLst/>
                        </a:rPr>
                        <a:t>±0.001</a:t>
                      </a:r>
                      <a:endParaRPr lang="uk-UA" sz="1400" b="0" dirty="0" smtClean="0">
                        <a:effectLst/>
                      </a:endParaRPr>
                    </a:p>
                  </a:txBody>
                  <a:tcPr marL="50637" marR="50637" marT="50637" marB="50637">
                    <a:lnL w="9525" cap="flat" cmpd="sng" algn="ctr">
                      <a:solidFill>
                        <a:srgbClr val="D5D5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5D5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latin typeface="+mn-lt"/>
                        </a:rPr>
                        <a:t>0.011</a:t>
                      </a:r>
                      <a:r>
                        <a:rPr lang="en-US" sz="1400" b="0" dirty="0" smtClean="0">
                          <a:effectLst/>
                          <a:latin typeface="+mn-lt"/>
                        </a:rPr>
                        <a:t>±0.001</a:t>
                      </a:r>
                      <a:endParaRPr lang="uk-UA" sz="1400" b="0" dirty="0" smtClean="0">
                        <a:effectLst/>
                        <a:latin typeface="+mn-lt"/>
                      </a:endParaRPr>
                    </a:p>
                  </a:txBody>
                  <a:tcPr marL="50637" marR="50637" marT="50637" marB="50637">
                    <a:lnL w="9525" cap="flat" cmpd="sng" algn="ctr">
                      <a:solidFill>
                        <a:srgbClr val="D5D5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5D5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478029372"/>
                  </a:ext>
                </a:extLst>
              </a:tr>
              <a:tr h="350608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en-US" sz="1400" b="0" dirty="0" smtClean="0"/>
                        <a:t>BEP/cat8∆/CBP-1/CDT-2mAM </a:t>
                      </a:r>
                      <a:r>
                        <a:rPr lang="en-US" altLang="en-US" sz="1400" b="1" baseline="30000" dirty="0" smtClean="0"/>
                        <a:t>a</a:t>
                      </a:r>
                      <a:endParaRPr lang="en-US" sz="1400" b="1" baseline="30000" dirty="0" smtClean="0"/>
                    </a:p>
                  </a:txBody>
                  <a:tcPr marL="9525" marR="9525" marT="9525" marB="0" anchor="b">
                    <a:lnL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5D5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4,20</a:t>
                      </a:r>
                      <a:r>
                        <a:rPr lang="en-US" sz="1400" b="0" dirty="0" smtClean="0">
                          <a:effectLst/>
                        </a:rPr>
                        <a:t>±0.108</a:t>
                      </a:r>
                      <a:endParaRPr lang="uk-UA" sz="1400" b="0" dirty="0" smtClean="0">
                        <a:effectLst/>
                      </a:endParaRPr>
                    </a:p>
                  </a:txBody>
                  <a:tcPr marL="50637" marR="50637" marT="50637" marB="50637">
                    <a:lnL w="9525" cap="flat" cmpd="sng" algn="ctr">
                      <a:solidFill>
                        <a:srgbClr val="D5D5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5D5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0.183</a:t>
                      </a:r>
                      <a:r>
                        <a:rPr lang="en-US" sz="1400" b="0" dirty="0" smtClean="0">
                          <a:effectLst/>
                          <a:latin typeface="+mn-lt"/>
                        </a:rPr>
                        <a:t>±0.031</a:t>
                      </a:r>
                      <a:endParaRPr lang="uk-UA" sz="1400" b="0" dirty="0" smtClean="0">
                        <a:effectLst/>
                        <a:latin typeface="+mn-lt"/>
                      </a:endParaRPr>
                    </a:p>
                  </a:txBody>
                  <a:tcPr marL="50637" marR="50637" marT="50637" marB="50637">
                    <a:lnL w="9525" cap="flat" cmpd="sng" algn="ctr">
                      <a:solidFill>
                        <a:srgbClr val="D5D5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5D5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effectLst/>
                        </a:rPr>
                        <a:t>0.025±0.010</a:t>
                      </a:r>
                      <a:endParaRPr lang="uk-UA" sz="1400" b="0" dirty="0" smtClean="0">
                        <a:effectLst/>
                      </a:endParaRPr>
                    </a:p>
                  </a:txBody>
                  <a:tcPr marL="50637" marR="50637" marT="50637" marB="50637">
                    <a:lnL w="9525" cap="flat" cmpd="sng" algn="ctr">
                      <a:solidFill>
                        <a:srgbClr val="D5D5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5D5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0.070</a:t>
                      </a:r>
                      <a:r>
                        <a:rPr lang="en-US" sz="1400" b="0" dirty="0" smtClean="0">
                          <a:effectLst/>
                          <a:latin typeface="+mn-lt"/>
                        </a:rPr>
                        <a:t>±0.009</a:t>
                      </a:r>
                      <a:endParaRPr lang="uk-UA" sz="1400" b="0" dirty="0" smtClean="0">
                        <a:effectLst/>
                        <a:latin typeface="+mn-lt"/>
                      </a:endParaRPr>
                    </a:p>
                  </a:txBody>
                  <a:tcPr marL="50637" marR="50637" marT="50637" marB="50637">
                    <a:lnL w="9525" cap="flat" cmpd="sng" algn="ctr">
                      <a:solidFill>
                        <a:srgbClr val="D5D5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5D5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277265252"/>
                  </a:ext>
                </a:extLst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280020" y="4437112"/>
            <a:ext cx="87896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+mj-lt"/>
              <a:buAutoNum type="arabicPeriod"/>
            </a:pPr>
            <a:r>
              <a:rPr lang="en-US" sz="1400" baseline="30000" dirty="0"/>
              <a:t>a</a:t>
            </a:r>
            <a:r>
              <a:rPr lang="en-US" sz="1400" dirty="0"/>
              <a:t> Data of ethanol yield and ethanol (g/L) are represented on YNB medium supplemented with </a:t>
            </a:r>
            <a:r>
              <a:rPr lang="en-US" sz="1400" dirty="0" smtClean="0"/>
              <a:t>10% </a:t>
            </a:r>
            <a:r>
              <a:rPr lang="en-US" sz="1400" dirty="0"/>
              <a:t>of </a:t>
            </a:r>
            <a:r>
              <a:rPr lang="en-US" sz="1400" dirty="0" smtClean="0"/>
              <a:t>cellobiose </a:t>
            </a:r>
            <a:r>
              <a:rPr lang="en-US" sz="1400" dirty="0"/>
              <a:t>on 48 h of fermentation</a:t>
            </a:r>
          </a:p>
          <a:p>
            <a:pPr>
              <a:buFont typeface="+mj-lt"/>
              <a:buAutoNum type="arabicPeriod"/>
            </a:pPr>
            <a:r>
              <a:rPr lang="en-US" sz="1400" baseline="30000" dirty="0"/>
              <a:t>b</a:t>
            </a:r>
            <a:r>
              <a:rPr lang="en-US" sz="1400" dirty="0"/>
              <a:t> 72 h of fermentation</a:t>
            </a:r>
          </a:p>
          <a:p>
            <a:pPr>
              <a:buFont typeface="+mj-lt"/>
              <a:buAutoNum type="arabicPeriod"/>
            </a:pPr>
            <a:r>
              <a:rPr lang="en-US" sz="1400" baseline="30000" dirty="0"/>
              <a:t>c</a:t>
            </a:r>
            <a:r>
              <a:rPr lang="en-US" sz="1400" dirty="0"/>
              <a:t> 96 h of fermentation</a:t>
            </a:r>
          </a:p>
        </p:txBody>
      </p:sp>
    </p:spTree>
    <p:extLst>
      <p:ext uri="{BB962C8B-B14F-4D97-AF65-F5344CB8AC3E}">
        <p14:creationId xmlns:p14="http://schemas.microsoft.com/office/powerpoint/2010/main" val="23630543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/>
          </p:nvPr>
        </p:nvSpPr>
        <p:spPr>
          <a:xfrm>
            <a:off x="457200" y="425450"/>
            <a:ext cx="8363272" cy="61277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0" tIns="0" rIns="0" bIns="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600" b="1" i="0" u="none" kern="1200" baseline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9pPr>
          </a:lstStyle>
          <a:p>
            <a:pPr lvl="0"/>
            <a:r>
              <a:rPr lang="en-US" altLang="en-US" dirty="0"/>
              <a:t>Figure 2</a:t>
            </a:r>
            <a:r>
              <a:rPr lang="en-US" altLang="en-US" dirty="0" smtClean="0"/>
              <a:t>.</a:t>
            </a:r>
            <a:r>
              <a:rPr lang="uk-UA" altLang="en-US" dirty="0" smtClean="0"/>
              <a:t> </a:t>
            </a:r>
            <a:r>
              <a:rPr lang="en-US" altLang="en-US" b="0" dirty="0"/>
              <a:t>Schemes of plasmids for overexpression of </a:t>
            </a:r>
            <a:r>
              <a:rPr lang="en-US" altLang="en-US" b="0" i="1" dirty="0"/>
              <a:t>gh1-1</a:t>
            </a:r>
            <a:r>
              <a:rPr lang="en-US" altLang="en-US" b="0" dirty="0"/>
              <a:t>,</a:t>
            </a:r>
            <a:r>
              <a:rPr lang="en-US" altLang="en-US" b="0" i="1" dirty="0"/>
              <a:t> CBP</a:t>
            </a:r>
            <a:r>
              <a:rPr lang="uk-UA" altLang="en-US" b="0" i="1" dirty="0"/>
              <a:t>, </a:t>
            </a:r>
            <a:r>
              <a:rPr lang="en-US" altLang="en-US" b="0" i="1" dirty="0" smtClean="0"/>
              <a:t>CDT-1m</a:t>
            </a:r>
            <a:r>
              <a:rPr lang="uk-UA" altLang="en-US" b="0" dirty="0" smtClean="0"/>
              <a:t>, </a:t>
            </a:r>
            <a:r>
              <a:rPr lang="en-US" altLang="en-US" b="0" dirty="0" smtClean="0"/>
              <a:t>and </a:t>
            </a:r>
            <a:r>
              <a:rPr lang="en-US" altLang="en-US" b="0" i="1" dirty="0"/>
              <a:t>CDT-2m</a:t>
            </a:r>
            <a:r>
              <a:rPr lang="en-US" altLang="en-US" dirty="0"/>
              <a:t> </a:t>
            </a:r>
            <a:r>
              <a:rPr lang="en-US" altLang="en-US" b="0" dirty="0" smtClean="0"/>
              <a:t>genes</a:t>
            </a:r>
            <a:r>
              <a:rPr lang="uk-UA" altLang="en-US" b="0" dirty="0" smtClean="0"/>
              <a:t>.</a:t>
            </a:r>
            <a:endParaRPr lang="en-US" altLang="en-US" b="0" dirty="0"/>
          </a:p>
        </p:txBody>
      </p:sp>
      <p:pic>
        <p:nvPicPr>
          <p:cNvPr id="5" name="Рисунок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966" y="1004429"/>
            <a:ext cx="6113063" cy="498802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433387" y="1819694"/>
            <a:ext cx="2664296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dirty="0"/>
              <a:t>p</a:t>
            </a:r>
            <a:r>
              <a:rPr lang="en-US" sz="1300" dirty="0"/>
              <a:t>UC19</a:t>
            </a:r>
            <a:r>
              <a:rPr lang="ru-RU" sz="1300" dirty="0"/>
              <a:t>/</a:t>
            </a:r>
            <a:r>
              <a:rPr lang="en-US" sz="1300" dirty="0" smtClean="0"/>
              <a:t>gh1-1/CDT-1m</a:t>
            </a:r>
            <a:endParaRPr lang="ru-RU" sz="13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422125" y="3076757"/>
            <a:ext cx="4572000" cy="2923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300" dirty="0" smtClean="0"/>
              <a:t>p</a:t>
            </a:r>
            <a:r>
              <a:rPr lang="en-US" sz="1300" dirty="0" smtClean="0"/>
              <a:t>UC19/gh1-1/CDT-2m</a:t>
            </a:r>
            <a:endParaRPr lang="ru-RU" sz="13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430586" y="4447812"/>
            <a:ext cx="4572000" cy="2923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300" dirty="0"/>
              <a:t>p</a:t>
            </a:r>
            <a:r>
              <a:rPr lang="en-US" sz="1300" dirty="0"/>
              <a:t>UC19/CBP/CDT-1m</a:t>
            </a:r>
            <a:r>
              <a:rPr lang="ru-RU" sz="1300" dirty="0"/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437333" y="5672673"/>
            <a:ext cx="1816523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300" dirty="0"/>
              <a:t>p</a:t>
            </a:r>
            <a:r>
              <a:rPr lang="en-US" sz="1300" dirty="0"/>
              <a:t>UC19/CBP/CDT-2m </a:t>
            </a:r>
            <a:endParaRPr lang="ru-RU" sz="1300" dirty="0"/>
          </a:p>
        </p:txBody>
      </p:sp>
    </p:spTree>
    <p:extLst>
      <p:ext uri="{BB962C8B-B14F-4D97-AF65-F5344CB8AC3E}">
        <p14:creationId xmlns:p14="http://schemas.microsoft.com/office/powerpoint/2010/main" val="23047589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/>
          </p:nvPr>
        </p:nvSpPr>
        <p:spPr>
          <a:xfrm>
            <a:off x="457200" y="425450"/>
            <a:ext cx="8435280" cy="61277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0" tIns="0" rIns="0" bIns="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600" b="1" i="0" u="none" kern="1200" baseline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9pPr>
          </a:lstStyle>
          <a:p>
            <a:r>
              <a:rPr lang="en-US" altLang="en-US" dirty="0"/>
              <a:t>Figure </a:t>
            </a:r>
            <a:r>
              <a:rPr lang="en-US" altLang="en-US" dirty="0" smtClean="0"/>
              <a:t>3.</a:t>
            </a:r>
            <a:r>
              <a:rPr lang="en-US" altLang="en-US" dirty="0" smtClean="0">
                <a:latin typeface="+mn-lt"/>
              </a:rPr>
              <a:t> </a:t>
            </a:r>
            <a:r>
              <a:rPr lang="en-US" altLang="en-US" b="0" dirty="0">
                <a:ea typeface="Arial" pitchFamily="34" charset="0"/>
              </a:rPr>
              <a:t>Biomass accumulation </a:t>
            </a:r>
            <a:r>
              <a:rPr lang="en-US" altLang="en-US" b="0" i="1" dirty="0"/>
              <a:t>(A, C), </a:t>
            </a:r>
            <a:r>
              <a:rPr lang="en-US" altLang="en-US" b="0" dirty="0">
                <a:ea typeface="ＭＳ Ｐゴシック" pitchFamily="34" charset="-128"/>
              </a:rPr>
              <a:t>ethanol production </a:t>
            </a:r>
            <a:r>
              <a:rPr lang="en-US" altLang="en-US" b="0" i="1" dirty="0">
                <a:ea typeface="ＭＳ Ｐゴシック" pitchFamily="34" charset="-128"/>
              </a:rPr>
              <a:t>(</a:t>
            </a:r>
            <a:r>
              <a:rPr lang="en-US" altLang="en-US" b="0" i="1" dirty="0" smtClean="0">
                <a:ea typeface="ＭＳ Ｐゴシック" pitchFamily="34" charset="-128"/>
              </a:rPr>
              <a:t>B)</a:t>
            </a:r>
            <a:r>
              <a:rPr lang="en-US" altLang="en-US" b="0" i="1" dirty="0">
                <a:ea typeface="ＭＳ Ｐゴシック" pitchFamily="34" charset="-128"/>
              </a:rPr>
              <a:t>,</a:t>
            </a:r>
            <a:r>
              <a:rPr lang="en-US" altLang="en-US" b="0" i="1" dirty="0" smtClean="0">
                <a:ea typeface="ＭＳ Ｐゴシック" pitchFamily="34" charset="-128"/>
              </a:rPr>
              <a:t> </a:t>
            </a:r>
            <a:r>
              <a:rPr lang="en-US" altLang="en-US" b="0" dirty="0">
                <a:ea typeface="ＭＳ Ｐゴシック" pitchFamily="34" charset="-128"/>
              </a:rPr>
              <a:t>and sugar </a:t>
            </a:r>
            <a:r>
              <a:rPr lang="en-US" altLang="en-US" b="0" dirty="0"/>
              <a:t>consumption </a:t>
            </a:r>
            <a:r>
              <a:rPr lang="en-US" altLang="en-US" b="0" i="1" dirty="0">
                <a:ea typeface="ＭＳ Ｐゴシック" pitchFamily="34" charset="-128"/>
              </a:rPr>
              <a:t>(D) </a:t>
            </a:r>
            <a:r>
              <a:rPr lang="en-US" altLang="en-US" b="0" dirty="0"/>
              <a:t>of recombinant strains.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0" y="1211500"/>
            <a:ext cx="8873556" cy="2112752"/>
            <a:chOff x="-12452" y="1700808"/>
            <a:chExt cx="8873556" cy="2112752"/>
          </a:xfrm>
        </p:grpSpPr>
        <p:sp>
          <p:nvSpPr>
            <p:cNvPr id="19" name="TextBox 18"/>
            <p:cNvSpPr txBox="1"/>
            <p:nvPr/>
          </p:nvSpPr>
          <p:spPr>
            <a:xfrm>
              <a:off x="-12452" y="1700808"/>
              <a:ext cx="3385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dirty="0"/>
                <a:t>А</a:t>
              </a:r>
              <a:endParaRPr lang="ru-RU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314011" y="1700808"/>
              <a:ext cx="3385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B</a:t>
              </a:r>
              <a:endParaRPr lang="ru-RU" dirty="0"/>
            </a:p>
          </p:txBody>
        </p:sp>
        <p:graphicFrame>
          <p:nvGraphicFramePr>
            <p:cNvPr id="8" name="Диаграмма 7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066667132"/>
                </p:ext>
              </p:extLst>
            </p:nvPr>
          </p:nvGraphicFramePr>
          <p:xfrm>
            <a:off x="251520" y="1988840"/>
            <a:ext cx="4289104" cy="182472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aphicFrame>
          <p:nvGraphicFramePr>
            <p:cNvPr id="9" name="Диаграмма 8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661321875"/>
                </p:ext>
              </p:extLst>
            </p:nvPr>
          </p:nvGraphicFramePr>
          <p:xfrm>
            <a:off x="4572000" y="1988840"/>
            <a:ext cx="4289104" cy="182472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36080688"/>
              </p:ext>
            </p:extLst>
          </p:nvPr>
        </p:nvGraphicFramePr>
        <p:xfrm>
          <a:off x="251520" y="3713308"/>
          <a:ext cx="4289104" cy="1824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88835442"/>
              </p:ext>
            </p:extLst>
          </p:nvPr>
        </p:nvGraphicFramePr>
        <p:xfrm>
          <a:off x="4603376" y="3713308"/>
          <a:ext cx="4289104" cy="1824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0" y="3343976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4326463" y="3343976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83548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/>
          </p:nvPr>
        </p:nvSpPr>
        <p:spPr>
          <a:xfrm>
            <a:off x="457200" y="425450"/>
            <a:ext cx="8435280" cy="61277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0" tIns="0" rIns="0" bIns="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600" b="1" i="0" u="none" kern="1200" baseline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9pPr>
          </a:lstStyle>
          <a:p>
            <a:pPr lvl="0"/>
            <a:r>
              <a:rPr lang="en-US" altLang="en-US" dirty="0"/>
              <a:t>Figure </a:t>
            </a:r>
            <a:r>
              <a:rPr lang="uk-UA" altLang="en-US" dirty="0" smtClean="0"/>
              <a:t>4</a:t>
            </a:r>
            <a:r>
              <a:rPr lang="en-US" altLang="en-US" dirty="0" smtClean="0"/>
              <a:t>. </a:t>
            </a:r>
            <a:r>
              <a:rPr lang="en-US" altLang="en-US" b="0" dirty="0">
                <a:latin typeface="+mn-lt"/>
                <a:ea typeface="Arial" pitchFamily="34" charset="0"/>
              </a:rPr>
              <a:t>Biomass accumulation </a:t>
            </a:r>
            <a:r>
              <a:rPr lang="en-US" altLang="en-US" b="0" i="1" dirty="0" smtClean="0">
                <a:latin typeface="+mn-lt"/>
                <a:ea typeface="ＭＳ Ｐゴシック" pitchFamily="34" charset="-128"/>
              </a:rPr>
              <a:t>(A, C), </a:t>
            </a:r>
            <a:r>
              <a:rPr lang="en-US" altLang="en-US" b="0" dirty="0">
                <a:latin typeface="+mn-lt"/>
                <a:ea typeface="ＭＳ Ｐゴシック" pitchFamily="34" charset="-128"/>
              </a:rPr>
              <a:t>and ethanol </a:t>
            </a:r>
            <a:r>
              <a:rPr lang="en-US" altLang="en-US" b="0" dirty="0" smtClean="0">
                <a:latin typeface="+mn-lt"/>
                <a:ea typeface="ＭＳ Ｐゴシック" pitchFamily="34" charset="-128"/>
              </a:rPr>
              <a:t>production</a:t>
            </a:r>
            <a:r>
              <a:rPr lang="uk-UA" altLang="en-US" b="0" dirty="0" smtClean="0">
                <a:latin typeface="+mn-lt"/>
                <a:ea typeface="ＭＳ Ｐゴシック" pitchFamily="34" charset="-128"/>
              </a:rPr>
              <a:t> </a:t>
            </a:r>
            <a:r>
              <a:rPr lang="en-US" altLang="en-US" b="0" i="1" dirty="0" smtClean="0">
                <a:latin typeface="+mn-lt"/>
                <a:ea typeface="ＭＳ Ｐゴシック" pitchFamily="34" charset="-128"/>
              </a:rPr>
              <a:t>(B, D) </a:t>
            </a:r>
            <a:r>
              <a:rPr lang="en-US" altLang="en-US" b="0" dirty="0" smtClean="0">
                <a:ea typeface="ＭＳ Ｐゴシック" pitchFamily="34" charset="-128"/>
              </a:rPr>
              <a:t>during and after </a:t>
            </a:r>
            <a:r>
              <a:rPr lang="en-US" altLang="en-US" b="0" dirty="0" smtClean="0">
                <a:latin typeface="+mn-lt"/>
                <a:ea typeface="ＭＳ Ｐゴシック" pitchFamily="34" charset="-128"/>
              </a:rPr>
              <a:t>adaptive </a:t>
            </a:r>
            <a:r>
              <a:rPr lang="en-US" altLang="en-US" b="0" dirty="0">
                <a:latin typeface="+mn-lt"/>
                <a:ea typeface="ＭＳ Ｐゴシック" pitchFamily="34" charset="-128"/>
              </a:rPr>
              <a:t>laboratory evolution</a:t>
            </a:r>
            <a:r>
              <a:rPr lang="en-US" altLang="en-US" b="0" dirty="0" smtClean="0">
                <a:latin typeface="+mn-lt"/>
                <a:ea typeface="ＭＳ Ｐゴシック" pitchFamily="34" charset="-128"/>
              </a:rPr>
              <a:t>. </a:t>
            </a:r>
            <a:r>
              <a:rPr lang="en-US" altLang="en-US" dirty="0">
                <a:ea typeface="Arial" pitchFamily="34" charset="0"/>
              </a:rPr>
              <a:t/>
            </a:r>
            <a:br>
              <a:rPr lang="en-US" altLang="en-US" dirty="0">
                <a:ea typeface="Arial" pitchFamily="34" charset="0"/>
              </a:rPr>
            </a:br>
            <a:r>
              <a:rPr lang="en-US" b="0" dirty="0"/>
              <a:t/>
            </a:r>
            <a:br>
              <a:rPr lang="en-US" b="0" dirty="0"/>
            </a:br>
            <a:endParaRPr lang="en-US" altLang="en-US" b="0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0" y="1211500"/>
            <a:ext cx="8892604" cy="4329587"/>
            <a:chOff x="-12452" y="1779638"/>
            <a:chExt cx="8892604" cy="4329587"/>
          </a:xfrm>
        </p:grpSpPr>
        <p:sp>
          <p:nvSpPr>
            <p:cNvPr id="6" name="TextBox 5"/>
            <p:cNvSpPr txBox="1"/>
            <p:nvPr/>
          </p:nvSpPr>
          <p:spPr>
            <a:xfrm>
              <a:off x="-12452" y="1779638"/>
              <a:ext cx="3385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dirty="0"/>
                <a:t>А</a:t>
              </a:r>
              <a:endParaRPr lang="ru-RU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314011" y="1779638"/>
              <a:ext cx="3385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B</a:t>
              </a:r>
              <a:endParaRPr lang="ru-RU" dirty="0"/>
            </a:p>
          </p:txBody>
        </p:sp>
        <p:graphicFrame>
          <p:nvGraphicFramePr>
            <p:cNvPr id="14" name="Диаграмма 13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772143252"/>
                </p:ext>
              </p:extLst>
            </p:nvPr>
          </p:nvGraphicFramePr>
          <p:xfrm>
            <a:off x="4499992" y="2114973"/>
            <a:ext cx="4343672" cy="182472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aphicFrame>
          <p:nvGraphicFramePr>
            <p:cNvPr id="15" name="Диаграмма 14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61675445"/>
                </p:ext>
              </p:extLst>
            </p:nvPr>
          </p:nvGraphicFramePr>
          <p:xfrm>
            <a:off x="251520" y="2114973"/>
            <a:ext cx="4320480" cy="182472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6" name="TextBox 15"/>
            <p:cNvSpPr txBox="1"/>
            <p:nvPr/>
          </p:nvSpPr>
          <p:spPr>
            <a:xfrm>
              <a:off x="-12452" y="3912114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C</a:t>
              </a:r>
              <a:endParaRPr lang="ru-RU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314011" y="3912114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D</a:t>
              </a:r>
              <a:endParaRPr lang="ru-RU" dirty="0"/>
            </a:p>
          </p:txBody>
        </p:sp>
        <p:graphicFrame>
          <p:nvGraphicFramePr>
            <p:cNvPr id="18" name="Диаграмма 17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980515068"/>
                </p:ext>
              </p:extLst>
            </p:nvPr>
          </p:nvGraphicFramePr>
          <p:xfrm>
            <a:off x="4559672" y="4284505"/>
            <a:ext cx="4320480" cy="182472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aphicFrame>
          <p:nvGraphicFramePr>
            <p:cNvPr id="20" name="Диаграмма 19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759724193"/>
                </p:ext>
              </p:extLst>
            </p:nvPr>
          </p:nvGraphicFramePr>
          <p:xfrm>
            <a:off x="179512" y="4284505"/>
            <a:ext cx="4320480" cy="182472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/>
          </p:nvPr>
        </p:nvSpPr>
        <p:spPr>
          <a:xfrm>
            <a:off x="457200" y="425450"/>
            <a:ext cx="8435280" cy="61277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0" tIns="0" rIns="0" bIns="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600" b="1" i="0" u="none" kern="1200" baseline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9pPr>
          </a:lstStyle>
          <a:p>
            <a:r>
              <a:rPr lang="en-US" altLang="en-US" dirty="0" smtClean="0"/>
              <a:t>Figure </a:t>
            </a:r>
            <a:r>
              <a:rPr lang="uk-UA" altLang="en-US" dirty="0" smtClean="0"/>
              <a:t>5</a:t>
            </a:r>
            <a:r>
              <a:rPr lang="en-US" altLang="en-US" dirty="0" smtClean="0"/>
              <a:t>. </a:t>
            </a:r>
            <a:r>
              <a:rPr lang="en-US" altLang="ru-RU" b="0" dirty="0" smtClean="0"/>
              <a:t>Selection of </a:t>
            </a:r>
            <a:r>
              <a:rPr lang="en-US" altLang="ru-RU" b="0" i="1" dirty="0" smtClean="0"/>
              <a:t>O. polymorpha </a:t>
            </a:r>
            <a:r>
              <a:rPr lang="en-US" b="0" dirty="0"/>
              <a:t>BEP/cat8∆</a:t>
            </a:r>
            <a:r>
              <a:rPr lang="uk-UA" b="0" dirty="0"/>
              <a:t>/</a:t>
            </a:r>
            <a:r>
              <a:rPr lang="en-US" altLang="en-US" b="0" dirty="0" smtClean="0"/>
              <a:t>CBP-1/CDT-2mA </a:t>
            </a:r>
            <a:r>
              <a:rPr lang="en-US" altLang="ru-RU" b="0" dirty="0" smtClean="0"/>
              <a:t>mutants after UV mutagenesis.</a:t>
            </a:r>
            <a:endParaRPr lang="en-US" altLang="en-US" b="0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0" y="1224516"/>
            <a:ext cx="7892092" cy="4234772"/>
            <a:chOff x="-563" y="1745861"/>
            <a:chExt cx="7892092" cy="4234772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1388" y="1772816"/>
              <a:ext cx="2198509" cy="2157416"/>
            </a:xfrm>
            <a:prstGeom prst="rect">
              <a:avLst/>
            </a:prstGeom>
          </p:spPr>
        </p:pic>
        <p:sp>
          <p:nvSpPr>
            <p:cNvPr id="4" name="TextBox 3"/>
            <p:cNvSpPr txBox="1"/>
            <p:nvPr/>
          </p:nvSpPr>
          <p:spPr>
            <a:xfrm rot="16200000">
              <a:off x="-681501" y="2736109"/>
              <a:ext cx="2157414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b="1" dirty="0" smtClean="0"/>
                <a:t>YNB+0.5 % cellobiose UV-</a:t>
              </a:r>
              <a:r>
                <a:rPr lang="en-US" sz="900" b="1" dirty="0" err="1" smtClean="0"/>
                <a:t>mut</a:t>
              </a:r>
              <a:r>
                <a:rPr lang="en-US" sz="900" b="1" dirty="0" smtClean="0"/>
                <a:t> 35’’</a:t>
              </a:r>
              <a:endParaRPr lang="en-US" sz="900" b="1" dirty="0"/>
            </a:p>
          </p:txBody>
        </p:sp>
        <p:sp>
          <p:nvSpPr>
            <p:cNvPr id="5" name="TextBox 4"/>
            <p:cNvSpPr txBox="1"/>
            <p:nvPr/>
          </p:nvSpPr>
          <p:spPr>
            <a:xfrm rot="16200000">
              <a:off x="-566441" y="4770767"/>
              <a:ext cx="2050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b="1" dirty="0" smtClean="0"/>
                <a:t>YNB+1 % cellobiose +</a:t>
              </a:r>
            </a:p>
            <a:p>
              <a:r>
                <a:rPr lang="en-US" sz="900" b="1" dirty="0" smtClean="0"/>
                <a:t> 200 mg/L 2-DG UV-</a:t>
              </a:r>
              <a:r>
                <a:rPr lang="en-US" sz="900" b="1" dirty="0" err="1" smtClean="0"/>
                <a:t>mut</a:t>
              </a:r>
              <a:r>
                <a:rPr lang="en-US" sz="900" b="1" dirty="0" smtClean="0"/>
                <a:t> 35’’</a:t>
              </a:r>
              <a:endParaRPr lang="en-US" sz="900" b="1" dirty="0"/>
            </a:p>
          </p:txBody>
        </p:sp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1387" y="3930232"/>
              <a:ext cx="2198509" cy="2050399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-563" y="1745861"/>
              <a:ext cx="3385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dirty="0"/>
                <a:t>А</a:t>
              </a:r>
              <a:endParaRPr lang="ru-RU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088479" y="1745861"/>
              <a:ext cx="3385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B</a:t>
              </a:r>
              <a:endParaRPr lang="ru-RU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088479" y="3446289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C</a:t>
              </a:r>
              <a:endParaRPr lang="ru-RU" dirty="0"/>
            </a:p>
          </p:txBody>
        </p:sp>
        <p:graphicFrame>
          <p:nvGraphicFramePr>
            <p:cNvPr id="10" name="Диаграмма 9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421636528"/>
                </p:ext>
              </p:extLst>
            </p:nvPr>
          </p:nvGraphicFramePr>
          <p:xfrm>
            <a:off x="3427033" y="1745861"/>
            <a:ext cx="4459560" cy="182472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aphicFrame>
          <p:nvGraphicFramePr>
            <p:cNvPr id="11" name="Диаграмма 10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060884481"/>
                </p:ext>
              </p:extLst>
            </p:nvPr>
          </p:nvGraphicFramePr>
          <p:xfrm>
            <a:off x="3427033" y="3519049"/>
            <a:ext cx="4464496" cy="182472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</p:grpSp>
      <p:sp>
        <p:nvSpPr>
          <p:cNvPr id="15" name="TextBox 14"/>
          <p:cNvSpPr txBox="1"/>
          <p:nvPr/>
        </p:nvSpPr>
        <p:spPr>
          <a:xfrm>
            <a:off x="3093631" y="4744988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</a:t>
            </a:r>
            <a:endParaRPr lang="ru-RU" dirty="0"/>
          </a:p>
        </p:txBody>
      </p:sp>
      <p:graphicFrame>
        <p:nvGraphicFramePr>
          <p:cNvPr id="16" name="Диаграмма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6527766"/>
              </p:ext>
            </p:extLst>
          </p:nvPr>
        </p:nvGraphicFramePr>
        <p:xfrm>
          <a:off x="3427596" y="4797152"/>
          <a:ext cx="4528780" cy="1824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29459649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/>
          </p:nvPr>
        </p:nvSpPr>
        <p:spPr>
          <a:xfrm>
            <a:off x="457200" y="425450"/>
            <a:ext cx="8435280" cy="61277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0" tIns="0" rIns="0" bIns="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600" b="1" i="0" u="none" kern="1200" baseline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9pPr>
          </a:lstStyle>
          <a:p>
            <a:r>
              <a:rPr lang="en-US" altLang="en-US" dirty="0"/>
              <a:t>Figure 6</a:t>
            </a:r>
            <a:r>
              <a:rPr lang="en-US" altLang="en-US" dirty="0" smtClean="0"/>
              <a:t>.</a:t>
            </a:r>
            <a:r>
              <a:rPr lang="en-US" altLang="en-US" dirty="0" smtClean="0">
                <a:latin typeface="+mn-lt"/>
              </a:rPr>
              <a:t> </a:t>
            </a:r>
            <a:r>
              <a:rPr lang="en-US" altLang="en-US" b="0" dirty="0">
                <a:latin typeface="+mn-lt"/>
                <a:ea typeface="Arial" pitchFamily="34" charset="0"/>
              </a:rPr>
              <a:t>Biomass accumulation </a:t>
            </a:r>
            <a:r>
              <a:rPr lang="en-US" b="0" i="1" dirty="0">
                <a:latin typeface="+mn-lt"/>
              </a:rPr>
              <a:t>(</a:t>
            </a:r>
            <a:r>
              <a:rPr lang="en-US" b="0" i="1" dirty="0" smtClean="0">
                <a:latin typeface="+mn-lt"/>
              </a:rPr>
              <a:t>A, C), </a:t>
            </a:r>
            <a:r>
              <a:rPr lang="en-US" b="0" dirty="0" smtClean="0">
                <a:latin typeface="+mn-lt"/>
                <a:ea typeface="ＭＳ Ｐゴシック" pitchFamily="34" charset="-128"/>
              </a:rPr>
              <a:t>e</a:t>
            </a:r>
            <a:r>
              <a:rPr lang="en-US" altLang="en-US" b="0" dirty="0" smtClean="0">
                <a:latin typeface="+mn-lt"/>
                <a:ea typeface="ＭＳ Ｐゴシック" pitchFamily="34" charset="-128"/>
              </a:rPr>
              <a:t>thanol </a:t>
            </a:r>
            <a:r>
              <a:rPr lang="en-US" altLang="en-US" b="0" dirty="0">
                <a:latin typeface="+mn-lt"/>
                <a:ea typeface="ＭＳ Ｐゴシック" pitchFamily="34" charset="-128"/>
              </a:rPr>
              <a:t>production </a:t>
            </a:r>
            <a:r>
              <a:rPr lang="en-US" altLang="en-US" b="0" i="1" dirty="0">
                <a:latin typeface="+mn-lt"/>
                <a:ea typeface="ＭＳ Ｐゴシック" pitchFamily="34" charset="-128"/>
              </a:rPr>
              <a:t>(B</a:t>
            </a:r>
            <a:r>
              <a:rPr lang="en-US" altLang="en-US" b="0" i="1" dirty="0" smtClean="0">
                <a:latin typeface="+mn-lt"/>
                <a:ea typeface="ＭＳ Ｐゴシック" pitchFamily="34" charset="-128"/>
              </a:rPr>
              <a:t>), </a:t>
            </a:r>
            <a:r>
              <a:rPr lang="en-US" altLang="en-US" b="0" dirty="0" smtClean="0">
                <a:latin typeface="+mn-lt"/>
                <a:ea typeface="ＭＳ Ｐゴシック" pitchFamily="34" charset="-128"/>
              </a:rPr>
              <a:t>and sugar </a:t>
            </a:r>
            <a:r>
              <a:rPr lang="en-US" b="0" dirty="0">
                <a:latin typeface="+mn-lt"/>
              </a:rPr>
              <a:t>consumption </a:t>
            </a:r>
            <a:r>
              <a:rPr lang="en-US" altLang="en-US" b="0" i="1" dirty="0">
                <a:latin typeface="+mn-lt"/>
                <a:ea typeface="ＭＳ Ｐゴシック" pitchFamily="34" charset="-128"/>
              </a:rPr>
              <a:t>(</a:t>
            </a:r>
            <a:r>
              <a:rPr lang="en-US" altLang="en-US" b="0" i="1" dirty="0" smtClean="0">
                <a:latin typeface="+mn-lt"/>
                <a:ea typeface="ＭＳ Ｐゴシック" pitchFamily="34" charset="-128"/>
              </a:rPr>
              <a:t>D) </a:t>
            </a:r>
            <a:r>
              <a:rPr lang="en-US" b="0" dirty="0" smtClean="0">
                <a:latin typeface="+mn-lt"/>
              </a:rPr>
              <a:t>of recombinant strains.</a:t>
            </a:r>
            <a:endParaRPr lang="en-US" altLang="en-US" b="0" dirty="0">
              <a:latin typeface="+mn-lt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0" y="1209768"/>
            <a:ext cx="8873556" cy="2112752"/>
            <a:chOff x="-12452" y="1671312"/>
            <a:chExt cx="8873556" cy="2112752"/>
          </a:xfrm>
        </p:grpSpPr>
        <p:graphicFrame>
          <p:nvGraphicFramePr>
            <p:cNvPr id="10" name="Диаграмма 9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598190364"/>
                </p:ext>
              </p:extLst>
            </p:nvPr>
          </p:nvGraphicFramePr>
          <p:xfrm>
            <a:off x="4572000" y="1959344"/>
            <a:ext cx="4289104" cy="182472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9" name="TextBox 18"/>
            <p:cNvSpPr txBox="1"/>
            <p:nvPr/>
          </p:nvSpPr>
          <p:spPr>
            <a:xfrm>
              <a:off x="-12452" y="1671312"/>
              <a:ext cx="3385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dirty="0"/>
                <a:t>А</a:t>
              </a:r>
              <a:endParaRPr lang="ru-RU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314011" y="1671312"/>
              <a:ext cx="3385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B</a:t>
              </a:r>
              <a:endParaRPr lang="ru-RU" dirty="0"/>
            </a:p>
          </p:txBody>
        </p:sp>
        <p:graphicFrame>
          <p:nvGraphicFramePr>
            <p:cNvPr id="7" name="Диаграмма 6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026396047"/>
                </p:ext>
              </p:extLst>
            </p:nvPr>
          </p:nvGraphicFramePr>
          <p:xfrm>
            <a:off x="251520" y="1959344"/>
            <a:ext cx="4289104" cy="182472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40521365"/>
              </p:ext>
            </p:extLst>
          </p:nvPr>
        </p:nvGraphicFramePr>
        <p:xfrm>
          <a:off x="251520" y="3713308"/>
          <a:ext cx="4289104" cy="1824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0" y="3343976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4326463" y="3343976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</a:t>
            </a:r>
            <a:endParaRPr lang="ru-RU" dirty="0"/>
          </a:p>
        </p:txBody>
      </p:sp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61753105"/>
              </p:ext>
            </p:extLst>
          </p:nvPr>
        </p:nvGraphicFramePr>
        <p:xfrm>
          <a:off x="4599804" y="3713308"/>
          <a:ext cx="4289104" cy="1824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27990901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/>
          </p:nvPr>
        </p:nvSpPr>
        <p:spPr>
          <a:xfrm>
            <a:off x="457200" y="425450"/>
            <a:ext cx="8435280" cy="61277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0" tIns="0" rIns="0" bIns="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600" b="1" i="0" u="none" kern="1200" baseline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9pPr>
          </a:lstStyle>
          <a:p>
            <a:r>
              <a:rPr lang="en-US" altLang="en-US" dirty="0" smtClean="0"/>
              <a:t>Figure </a:t>
            </a:r>
            <a:r>
              <a:rPr lang="en-US" altLang="en-US" dirty="0"/>
              <a:t>7</a:t>
            </a:r>
            <a:r>
              <a:rPr lang="en-US" altLang="en-US" dirty="0" smtClean="0"/>
              <a:t>. </a:t>
            </a:r>
            <a:r>
              <a:rPr lang="en-US" altLang="en-US" b="0" dirty="0" smtClean="0"/>
              <a:t>Sugar</a:t>
            </a:r>
            <a:r>
              <a:rPr lang="en-US" altLang="en-US" dirty="0" smtClean="0"/>
              <a:t> </a:t>
            </a:r>
            <a:r>
              <a:rPr lang="en-US" b="0" dirty="0" smtClean="0"/>
              <a:t>consumption </a:t>
            </a:r>
            <a:r>
              <a:rPr lang="en-US" b="0" dirty="0"/>
              <a:t>in the media with 8% cellobiose / 4% </a:t>
            </a:r>
            <a:r>
              <a:rPr lang="en-US" b="0" dirty="0" smtClean="0"/>
              <a:t>xylose.</a:t>
            </a:r>
            <a:endParaRPr lang="en-US" altLang="en-US" b="0" dirty="0"/>
          </a:p>
        </p:txBody>
      </p:sp>
      <p:graphicFrame>
        <p:nvGraphicFramePr>
          <p:cNvPr id="16" name="Діагра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87741258"/>
              </p:ext>
            </p:extLst>
          </p:nvPr>
        </p:nvGraphicFramePr>
        <p:xfrm>
          <a:off x="439068" y="1772816"/>
          <a:ext cx="2680320" cy="2088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7" name="Діагра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4647823"/>
              </p:ext>
            </p:extLst>
          </p:nvPr>
        </p:nvGraphicFramePr>
        <p:xfrm>
          <a:off x="3563888" y="1772816"/>
          <a:ext cx="2664296" cy="20882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8" name="Діагра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02483111"/>
              </p:ext>
            </p:extLst>
          </p:nvPr>
        </p:nvGraphicFramePr>
        <p:xfrm>
          <a:off x="6444208" y="1772816"/>
          <a:ext cx="2592288" cy="2088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9" name="Діагра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6838441"/>
              </p:ext>
            </p:extLst>
          </p:nvPr>
        </p:nvGraphicFramePr>
        <p:xfrm>
          <a:off x="457200" y="3861048"/>
          <a:ext cx="2670668" cy="2088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0" name="Діагра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44995570"/>
              </p:ext>
            </p:extLst>
          </p:nvPr>
        </p:nvGraphicFramePr>
        <p:xfrm>
          <a:off x="3563888" y="3861048"/>
          <a:ext cx="3672408" cy="2088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" name="Прямоугольник 1"/>
          <p:cNvSpPr/>
          <p:nvPr/>
        </p:nvSpPr>
        <p:spPr>
          <a:xfrm rot="16200000">
            <a:off x="2774951" y="2663257"/>
            <a:ext cx="1361270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 sz="800" b="1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r>
              <a:rPr lang="en-US" b="1" kern="1200" dirty="0"/>
              <a:t>Sugar consumption, g/L</a:t>
            </a:r>
            <a:endParaRPr lang="uk-UA" b="1" kern="1200" dirty="0"/>
          </a:p>
        </p:txBody>
      </p:sp>
      <p:sp>
        <p:nvSpPr>
          <p:cNvPr id="10" name="Прямоугольник 9"/>
          <p:cNvSpPr/>
          <p:nvPr/>
        </p:nvSpPr>
        <p:spPr>
          <a:xfrm rot="16200000">
            <a:off x="5712531" y="2633760"/>
            <a:ext cx="1361270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 sz="800" b="1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r>
              <a:rPr lang="en-US" b="1" kern="1200" dirty="0"/>
              <a:t>Sugar consumption, g/L</a:t>
            </a:r>
            <a:endParaRPr lang="uk-UA" b="1" kern="1200" dirty="0"/>
          </a:p>
        </p:txBody>
      </p:sp>
      <p:sp>
        <p:nvSpPr>
          <p:cNvPr id="11" name="Прямоугольник 10"/>
          <p:cNvSpPr/>
          <p:nvPr/>
        </p:nvSpPr>
        <p:spPr>
          <a:xfrm rot="16200000">
            <a:off x="2777208" y="4649985"/>
            <a:ext cx="1361270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 sz="800" b="1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r>
              <a:rPr lang="en-US" b="1" kern="1200" dirty="0"/>
              <a:t>Sugar consumption, g/L</a:t>
            </a:r>
            <a:endParaRPr lang="uk-UA" b="1" kern="1200" dirty="0"/>
          </a:p>
        </p:txBody>
      </p:sp>
    </p:spTree>
    <p:extLst>
      <p:ext uri="{BB962C8B-B14F-4D97-AF65-F5344CB8AC3E}">
        <p14:creationId xmlns:p14="http://schemas.microsoft.com/office/powerpoint/2010/main" val="6508891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/>
          </p:nvPr>
        </p:nvSpPr>
        <p:spPr>
          <a:xfrm>
            <a:off x="457200" y="425450"/>
            <a:ext cx="8435280" cy="61277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0" tIns="0" rIns="0" bIns="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600" b="1" i="0" u="none" kern="1200" baseline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9pPr>
          </a:lstStyle>
          <a:p>
            <a:r>
              <a:rPr lang="en-US" altLang="en-US" dirty="0" smtClean="0"/>
              <a:t>Figure </a:t>
            </a:r>
            <a:r>
              <a:rPr lang="en-US" altLang="en-US" dirty="0"/>
              <a:t>8</a:t>
            </a:r>
            <a:r>
              <a:rPr lang="en-US" altLang="en-US" dirty="0" smtClean="0"/>
              <a:t>. </a:t>
            </a:r>
            <a:r>
              <a:rPr lang="en-US" altLang="en-US" b="0" dirty="0" smtClean="0"/>
              <a:t>Sugar </a:t>
            </a:r>
            <a:r>
              <a:rPr lang="en-US" b="0" dirty="0" smtClean="0"/>
              <a:t>consumption in the media with 5% cellobiose / 4% xylose / 5% glucose.</a:t>
            </a:r>
            <a:endParaRPr lang="en-US" altLang="en-US" b="0" dirty="0"/>
          </a:p>
        </p:txBody>
      </p:sp>
      <p:graphicFrame>
        <p:nvGraphicFramePr>
          <p:cNvPr id="6" name="Діагра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08463976"/>
              </p:ext>
            </p:extLst>
          </p:nvPr>
        </p:nvGraphicFramePr>
        <p:xfrm>
          <a:off x="434008" y="1772816"/>
          <a:ext cx="2697832" cy="2088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Діагра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85536378"/>
              </p:ext>
            </p:extLst>
          </p:nvPr>
        </p:nvGraphicFramePr>
        <p:xfrm>
          <a:off x="3563888" y="1700808"/>
          <a:ext cx="2664296" cy="21451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" name="Діагра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71395576"/>
              </p:ext>
            </p:extLst>
          </p:nvPr>
        </p:nvGraphicFramePr>
        <p:xfrm>
          <a:off x="6444208" y="1700808"/>
          <a:ext cx="2699792" cy="2116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2" name="Діагра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24726912"/>
              </p:ext>
            </p:extLst>
          </p:nvPr>
        </p:nvGraphicFramePr>
        <p:xfrm>
          <a:off x="457200" y="3861048"/>
          <a:ext cx="2674640" cy="2088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3" name="Діагра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73968309"/>
              </p:ext>
            </p:extLst>
          </p:nvPr>
        </p:nvGraphicFramePr>
        <p:xfrm>
          <a:off x="3563888" y="3861048"/>
          <a:ext cx="3672408" cy="2088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8" name="Прямоугольник 7"/>
          <p:cNvSpPr/>
          <p:nvPr/>
        </p:nvSpPr>
        <p:spPr>
          <a:xfrm rot="16200000">
            <a:off x="2777208" y="4721993"/>
            <a:ext cx="1361270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 sz="800" b="1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r>
              <a:rPr lang="en-US" b="1" kern="1200" dirty="0"/>
              <a:t>Sugar consumption, g/L</a:t>
            </a:r>
            <a:endParaRPr lang="uk-UA" b="1" kern="1200" dirty="0"/>
          </a:p>
        </p:txBody>
      </p:sp>
      <p:sp>
        <p:nvSpPr>
          <p:cNvPr id="9" name="Прямоугольник 8"/>
          <p:cNvSpPr/>
          <p:nvPr/>
        </p:nvSpPr>
        <p:spPr>
          <a:xfrm rot="16200000">
            <a:off x="5655271" y="2526125"/>
            <a:ext cx="1361270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 sz="800" b="1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r>
              <a:rPr lang="en-US" b="1" kern="1200" dirty="0"/>
              <a:t>Sugar consumption, g/L</a:t>
            </a:r>
            <a:endParaRPr lang="uk-UA" b="1" kern="1200" dirty="0"/>
          </a:p>
        </p:txBody>
      </p:sp>
      <p:sp>
        <p:nvSpPr>
          <p:cNvPr id="14" name="Прямоугольник 13"/>
          <p:cNvSpPr/>
          <p:nvPr/>
        </p:nvSpPr>
        <p:spPr>
          <a:xfrm rot="16200000">
            <a:off x="2777208" y="2526126"/>
            <a:ext cx="1361270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 sz="800" b="1" i="0" u="none" strike="noStrik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pPr>
            <a:r>
              <a:rPr lang="en-US" b="1" kern="1200" dirty="0"/>
              <a:t>Sugar consumption, g/L</a:t>
            </a:r>
            <a:endParaRPr lang="uk-UA" b="1" kern="1200" dirty="0"/>
          </a:p>
        </p:txBody>
      </p:sp>
    </p:spTree>
    <p:extLst>
      <p:ext uri="{BB962C8B-B14F-4D97-AF65-F5344CB8AC3E}">
        <p14:creationId xmlns:p14="http://schemas.microsoft.com/office/powerpoint/2010/main" val="6513509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/>
          </p:nvPr>
        </p:nvSpPr>
        <p:spPr>
          <a:xfrm>
            <a:off x="457200" y="425450"/>
            <a:ext cx="8435280" cy="61277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0" tIns="0" rIns="0" bIns="0" anchor="t" anchorCtr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en-US" altLang="en-US" sz="1600" b="1" i="0" u="none" kern="1200" baseline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1600" b="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itchFamily="34" charset="-128"/>
              </a:defRPr>
            </a:lvl9pPr>
          </a:lstStyle>
          <a:p>
            <a:r>
              <a:rPr lang="en-US" altLang="en-US" dirty="0" smtClean="0"/>
              <a:t>Figure </a:t>
            </a:r>
            <a:r>
              <a:rPr lang="uk-UA" altLang="en-US" dirty="0" smtClean="0"/>
              <a:t>9</a:t>
            </a:r>
            <a:r>
              <a:rPr lang="en-US" altLang="en-US" dirty="0" smtClean="0"/>
              <a:t>. </a:t>
            </a:r>
            <a:r>
              <a:rPr lang="en-US" b="0" dirty="0" smtClean="0"/>
              <a:t>Ethanol production in </a:t>
            </a:r>
            <a:r>
              <a:rPr lang="en-US" b="0" dirty="0"/>
              <a:t>the media in the media with different sugars </a:t>
            </a:r>
            <a:r>
              <a:rPr lang="en-US" b="0" dirty="0" smtClean="0"/>
              <a:t>ratio.</a:t>
            </a:r>
            <a:r>
              <a:rPr lang="en-US" dirty="0"/>
              <a:t/>
            </a:r>
            <a:br>
              <a:rPr lang="en-US" dirty="0"/>
            </a:br>
            <a:endParaRPr lang="en-US" altLang="en-US" b="0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3387" y="1214923"/>
            <a:ext cx="9157387" cy="4325954"/>
            <a:chOff x="-13387" y="1745861"/>
            <a:chExt cx="9157387" cy="4325954"/>
          </a:xfrm>
        </p:grpSpPr>
        <p:sp>
          <p:nvSpPr>
            <p:cNvPr id="7" name="TextBox 6"/>
            <p:cNvSpPr txBox="1"/>
            <p:nvPr/>
          </p:nvSpPr>
          <p:spPr>
            <a:xfrm>
              <a:off x="-563" y="1745861"/>
              <a:ext cx="3385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dirty="0"/>
                <a:t>А</a:t>
              </a:r>
              <a:endParaRPr lang="ru-RU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325900" y="1745861"/>
              <a:ext cx="33855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B</a:t>
              </a:r>
              <a:endParaRPr lang="ru-RU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-13387" y="3861048"/>
              <a:ext cx="3513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C</a:t>
              </a:r>
              <a:endParaRPr lang="ru-RU" dirty="0"/>
            </a:p>
          </p:txBody>
        </p:sp>
        <p:graphicFrame>
          <p:nvGraphicFramePr>
            <p:cNvPr id="6" name="Диаграмма 5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794109800"/>
                </p:ext>
              </p:extLst>
            </p:nvPr>
          </p:nvGraphicFramePr>
          <p:xfrm>
            <a:off x="251520" y="2036328"/>
            <a:ext cx="4680520" cy="182472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aphicFrame>
          <p:nvGraphicFramePr>
            <p:cNvPr id="10" name="Диаграмма 9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1202581339"/>
                </p:ext>
              </p:extLst>
            </p:nvPr>
          </p:nvGraphicFramePr>
          <p:xfrm>
            <a:off x="4854896" y="2036328"/>
            <a:ext cx="4289104" cy="182472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aphicFrame>
          <p:nvGraphicFramePr>
            <p:cNvPr id="11" name="Диаграмма 10"/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3314753319"/>
                </p:ext>
              </p:extLst>
            </p:nvPr>
          </p:nvGraphicFramePr>
          <p:xfrm>
            <a:off x="337991" y="4230380"/>
            <a:ext cx="4289104" cy="184143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</p:grpSp>
      <p:sp>
        <p:nvSpPr>
          <p:cNvPr id="12" name="Прямоугольник 11"/>
          <p:cNvSpPr/>
          <p:nvPr/>
        </p:nvSpPr>
        <p:spPr>
          <a:xfrm>
            <a:off x="994935" y="1214923"/>
            <a:ext cx="195758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8% cellobiose / 4% xylose</a:t>
            </a:r>
            <a:endParaRPr lang="ru-RU" sz="12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547664" y="3427007"/>
            <a:ext cx="96853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10% xylose</a:t>
            </a:r>
            <a:endParaRPr lang="ru-RU" sz="12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220072" y="1214923"/>
            <a:ext cx="609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/>
              <a:t>5% cellobiose / 4% xylose / 5% </a:t>
            </a:r>
            <a:r>
              <a:rPr lang="en-US" sz="1200" dirty="0" smtClean="0"/>
              <a:t>glucose</a:t>
            </a:r>
            <a:r>
              <a:rPr lang="uk-UA" sz="1200" dirty="0" smtClean="0"/>
              <a:t> </a:t>
            </a:r>
            <a:r>
              <a:rPr lang="en-US" altLang="en-US" sz="1200" dirty="0">
                <a:ea typeface="Arial" pitchFamily="34" charset="0"/>
              </a:rPr>
              <a:t/>
            </a:r>
            <a:br>
              <a:rPr lang="en-US" altLang="en-US" sz="1200" dirty="0">
                <a:ea typeface="Arial" pitchFamily="34" charset="0"/>
              </a:rPr>
            </a:br>
            <a:endParaRPr lang="ru-RU" sz="1200" dirty="0"/>
          </a:p>
        </p:txBody>
      </p:sp>
      <p:sp>
        <p:nvSpPr>
          <p:cNvPr id="15" name="TextBox 14"/>
          <p:cNvSpPr txBox="1"/>
          <p:nvPr/>
        </p:nvSpPr>
        <p:spPr>
          <a:xfrm>
            <a:off x="4325900" y="3330110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</a:t>
            </a:r>
            <a:endParaRPr lang="ru-RU" dirty="0"/>
          </a:p>
        </p:txBody>
      </p:sp>
      <p:graphicFrame>
        <p:nvGraphicFramePr>
          <p:cNvPr id="16" name="Диаграмма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73373070"/>
              </p:ext>
            </p:extLst>
          </p:nvPr>
        </p:nvGraphicFramePr>
        <p:xfrm>
          <a:off x="4860032" y="3699442"/>
          <a:ext cx="4339530" cy="1824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6300192" y="3427007"/>
            <a:ext cx="96853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10% xylose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7827470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10.0.14393.0"/>
  <p:tag name="AS_RELEASE_DATE" val="2019.01.14"/>
  <p:tag name="AS_TITLE" val="Aspose.Slides for .NET 4.0"/>
  <p:tag name="AS_VERSION" val="19.1"/>
</p:tagLst>
</file>

<file path=ppt/theme/theme1.xml><?xml version="1.0" encoding="utf-8"?>
<a:theme xmlns:a="http://schemas.openxmlformats.org/drawingml/2006/main" name="13_Office Theme">
  <a:themeElements>
    <a:clrScheme name="13_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3_Office Theme">
      <a:majorFont>
        <a:latin typeface="Times New Roman"/>
        <a:ea typeface="ＭＳ Ｐゴシック"/>
        <a:cs typeface="Arial"/>
      </a:majorFont>
      <a:minorFont>
        <a:latin typeface="Arial"/>
        <a:ea typeface="ＭＳ Ｐゴシック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ＭＳ Ｐゴシック" panose="020B060007020508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ＭＳ Ｐゴシック" panose="020B0600070205080204" pitchFamily="34" charset="-128"/>
          </a:defRPr>
        </a:defPPr>
      </a:lstStyle>
    </a:lnDef>
  </a:objectDefaults>
  <a:extraClrSchemeLst>
    <a:extraClrScheme>
      <a:clrScheme name="13_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6147</TotalTime>
  <Words>1416</Words>
  <Application>Microsoft Office PowerPoint</Application>
  <PresentationFormat>Экран (4:3)</PresentationFormat>
  <Paragraphs>161</Paragraphs>
  <Slides>10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ＭＳ Ｐゴシック</vt:lpstr>
      <vt:lpstr>Arial</vt:lpstr>
      <vt:lpstr>Calibri</vt:lpstr>
      <vt:lpstr>Times New Roman</vt:lpstr>
      <vt:lpstr>13_Office Theme</vt:lpstr>
      <vt:lpstr>Figure 1. Scheme of simultaneous co-fermentation of cellobiose and xylose without glucose repression. </vt:lpstr>
      <vt:lpstr>Figure 2. Schemes of plasmids for overexpression of gh1-1, CBP, CDT-1m, and CDT-2m genes.</vt:lpstr>
      <vt:lpstr>Figure 3. Biomass accumulation (A, C), ethanol production (B), and sugar consumption (D) of recombinant strains.</vt:lpstr>
      <vt:lpstr>Figure 4. Biomass accumulation (A, C), and ethanol production (B, D) during and after adaptive laboratory evolution.   </vt:lpstr>
      <vt:lpstr>Figure 5. Selection of O. polymorpha BEP/cat8∆/CBP-1/CDT-2mA mutants after UV mutagenesis.</vt:lpstr>
      <vt:lpstr>Figure 6. Biomass accumulation (A, C), ethanol production (B), and sugar consumption (D) of recombinant strains.</vt:lpstr>
      <vt:lpstr>Figure 7. Sugar consumption in the media with 8% cellobiose / 4% xylose.</vt:lpstr>
      <vt:lpstr>Figure 8. Sugar consumption in the media with 5% cellobiose / 4% xylose / 5% glucose.</vt:lpstr>
      <vt:lpstr>Figure 9. Ethanol production in the media in the media with different sugars ratio. </vt:lpstr>
      <vt:lpstr>Table 1. Main parameters of cellobiose fermentation at 45 °C.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Oxford University Press Figure</dc:title>
  <cp:lastModifiedBy>Пользователь</cp:lastModifiedBy>
  <cp:revision>380</cp:revision>
  <dcterms:created xsi:type="dcterms:W3CDTF">2015-12-31T14:57:12Z</dcterms:created>
  <dcterms:modified xsi:type="dcterms:W3CDTF">2023-11-22T10:44:24Z</dcterms:modified>
</cp:coreProperties>
</file>